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72185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B37"/>
    <a:srgbClr val="264231"/>
    <a:srgbClr val="2C4E3A"/>
    <a:srgbClr val="31493E"/>
    <a:srgbClr val="2E4C44"/>
    <a:srgbClr val="375B52"/>
    <a:srgbClr val="2F5525"/>
    <a:srgbClr val="C3E1EB"/>
    <a:srgbClr val="2D4D31"/>
    <a:srgbClr val="B1D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72" y="360"/>
      </p:cViewPr>
      <p:guideLst>
        <p:guide orient="horz" pos="2160"/>
        <p:guide pos="30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15232" y="1122363"/>
            <a:ext cx="7291388"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215232" y="3602038"/>
            <a:ext cx="72913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7C794410-AF85-49BA-916D-E6B22112A055}" type="datetimeFigureOut">
              <a:rPr lang="es-PE" smtClean="0"/>
              <a:t>31/05/2016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32514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7C794410-AF85-49BA-916D-E6B22112A055}" type="datetimeFigureOut">
              <a:rPr lang="es-PE" smtClean="0"/>
              <a:t>31/05/2016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228467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57199" y="365125"/>
            <a:ext cx="2096274"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68377" y="365125"/>
            <a:ext cx="6167298"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7C794410-AF85-49BA-916D-E6B22112A055}" type="datetimeFigureOut">
              <a:rPr lang="es-PE" smtClean="0"/>
              <a:t>31/05/2016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196276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7C794410-AF85-49BA-916D-E6B22112A055}" type="datetimeFigureOut">
              <a:rPr lang="es-PE" smtClean="0"/>
              <a:t>31/05/2016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193678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63315" y="1709741"/>
            <a:ext cx="8385095"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63315" y="4589466"/>
            <a:ext cx="838509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C794410-AF85-49BA-916D-E6B22112A055}" type="datetimeFigureOut">
              <a:rPr lang="es-PE" smtClean="0"/>
              <a:t>31/05/2016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185731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68378" y="1825625"/>
            <a:ext cx="4131786"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921686" y="1825625"/>
            <a:ext cx="4131786"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7C794410-AF85-49BA-916D-E6B22112A055}" type="datetimeFigureOut">
              <a:rPr lang="es-PE" smtClean="0"/>
              <a:t>31/05/2016</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370201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69644" y="365128"/>
            <a:ext cx="8385095"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69644" y="1681163"/>
            <a:ext cx="41127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69644" y="2505075"/>
            <a:ext cx="411279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921687" y="1681163"/>
            <a:ext cx="41330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921687" y="2505075"/>
            <a:ext cx="4133053"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7C794410-AF85-49BA-916D-E6B22112A055}" type="datetimeFigureOut">
              <a:rPr lang="es-PE" smtClean="0"/>
              <a:t>31/05/2016</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12997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7C794410-AF85-49BA-916D-E6B22112A055}" type="datetimeFigureOut">
              <a:rPr lang="es-PE" smtClean="0"/>
              <a:t>31/05/2016</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310195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794410-AF85-49BA-916D-E6B22112A055}" type="datetimeFigureOut">
              <a:rPr lang="es-PE" smtClean="0"/>
              <a:t>31/05/2016</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107085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9644" y="457200"/>
            <a:ext cx="3135549"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4133053" y="987428"/>
            <a:ext cx="492168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69644" y="2057400"/>
            <a:ext cx="31355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C794410-AF85-49BA-916D-E6B22112A055}" type="datetimeFigureOut">
              <a:rPr lang="es-PE" smtClean="0"/>
              <a:t>31/05/2016</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2441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9644" y="457200"/>
            <a:ext cx="3135549"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4133053" y="987428"/>
            <a:ext cx="49216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669644" y="2057400"/>
            <a:ext cx="31355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C794410-AF85-49BA-916D-E6B22112A055}" type="datetimeFigureOut">
              <a:rPr lang="es-PE" smtClean="0"/>
              <a:t>31/05/2016</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6623E3F-C883-4D8E-9005-438BAB717624}" type="slidenum">
              <a:rPr lang="es-PE" smtClean="0"/>
              <a:t>‹Nº›</a:t>
            </a:fld>
            <a:endParaRPr lang="es-PE"/>
          </a:p>
        </p:txBody>
      </p:sp>
    </p:spTree>
    <p:extLst>
      <p:ext uri="{BB962C8B-B14F-4D97-AF65-F5344CB8AC3E}">
        <p14:creationId xmlns:p14="http://schemas.microsoft.com/office/powerpoint/2010/main" val="146570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68378" y="365128"/>
            <a:ext cx="8385095"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68378" y="1825625"/>
            <a:ext cx="8385095"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68378" y="6356353"/>
            <a:ext cx="218741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94410-AF85-49BA-916D-E6B22112A055}" type="datetimeFigureOut">
              <a:rPr lang="es-PE" smtClean="0"/>
              <a:t>31/05/2016</a:t>
            </a:fld>
            <a:endParaRPr lang="es-PE"/>
          </a:p>
        </p:txBody>
      </p:sp>
      <p:sp>
        <p:nvSpPr>
          <p:cNvPr id="5" name="Marcador de pie de página 4"/>
          <p:cNvSpPr>
            <a:spLocks noGrp="1"/>
          </p:cNvSpPr>
          <p:nvPr>
            <p:ph type="ftr" sz="quarter" idx="3"/>
          </p:nvPr>
        </p:nvSpPr>
        <p:spPr>
          <a:xfrm>
            <a:off x="3220363" y="6356353"/>
            <a:ext cx="32811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6866056" y="6356353"/>
            <a:ext cx="21874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23E3F-C883-4D8E-9005-438BAB717624}" type="slidenum">
              <a:rPr lang="es-PE" smtClean="0"/>
              <a:t>‹Nº›</a:t>
            </a:fld>
            <a:endParaRPr lang="es-PE"/>
          </a:p>
        </p:txBody>
      </p:sp>
    </p:spTree>
    <p:extLst>
      <p:ext uri="{BB962C8B-B14F-4D97-AF65-F5344CB8AC3E}">
        <p14:creationId xmlns:p14="http://schemas.microsoft.com/office/powerpoint/2010/main" val="202931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607" t="10512" r="19599" b="6343"/>
          <a:stretch/>
        </p:blipFill>
        <p:spPr>
          <a:xfrm>
            <a:off x="0" y="-14804"/>
            <a:ext cx="9721850" cy="6872804"/>
          </a:xfrm>
          <a:prstGeom prst="rect">
            <a:avLst/>
          </a:prstGeom>
        </p:spPr>
      </p:pic>
      <p:sp>
        <p:nvSpPr>
          <p:cNvPr id="3" name="object 12"/>
          <p:cNvSpPr txBox="1">
            <a:spLocks noGrp="1"/>
          </p:cNvSpPr>
          <p:nvPr>
            <p:ph type="title"/>
          </p:nvPr>
        </p:nvSpPr>
        <p:spPr>
          <a:xfrm>
            <a:off x="42467" y="1900173"/>
            <a:ext cx="6159549" cy="1384995"/>
          </a:xfrm>
          <a:prstGeom prst="rect">
            <a:avLst/>
          </a:prstGeom>
          <a:solidFill>
            <a:schemeClr val="bg1"/>
          </a:solidFill>
        </p:spPr>
        <p:txBody>
          <a:bodyPr vert="horz" wrap="square" lIns="0" tIns="0" rIns="0" bIns="0" rtlCol="0">
            <a:spAutoFit/>
          </a:bodyPr>
          <a:lstStyle/>
          <a:p>
            <a:pPr marL="12700">
              <a:lnSpc>
                <a:spcPts val="3560"/>
              </a:lnSpc>
            </a:pPr>
            <a:r>
              <a:rPr lang="en-US" sz="3100" b="1" dirty="0">
                <a:latin typeface="Arial"/>
                <a:cs typeface="Arial"/>
              </a:rPr>
              <a:t>HYDROCARBON SECTOR IN COLOMBIA AND AN OVERVIEW   TO </a:t>
            </a:r>
            <a:r>
              <a:rPr lang="en-US" sz="3100" b="1" dirty="0" err="1">
                <a:latin typeface="Arial"/>
                <a:cs typeface="Arial"/>
              </a:rPr>
              <a:t>ECOPETROL</a:t>
            </a:r>
            <a:r>
              <a:rPr lang="en-US" sz="3100" b="1" dirty="0">
                <a:latin typeface="Arial"/>
                <a:cs typeface="Arial"/>
              </a:rPr>
              <a:t> </a:t>
            </a:r>
            <a:endParaRPr lang="en-US" sz="3100" dirty="0">
              <a:latin typeface="Arial"/>
              <a:cs typeface="Arial"/>
            </a:endParaRPr>
          </a:p>
        </p:txBody>
      </p:sp>
      <p:sp>
        <p:nvSpPr>
          <p:cNvPr id="5" name="object 11"/>
          <p:cNvSpPr txBox="1"/>
          <p:nvPr/>
        </p:nvSpPr>
        <p:spPr>
          <a:xfrm>
            <a:off x="2527554" y="4416044"/>
            <a:ext cx="3416046" cy="718145"/>
          </a:xfrm>
          <a:prstGeom prst="rect">
            <a:avLst/>
          </a:prstGeom>
          <a:solidFill>
            <a:schemeClr val="bg1"/>
          </a:solidFill>
        </p:spPr>
        <p:txBody>
          <a:bodyPr vert="horz" wrap="square" lIns="0" tIns="0" rIns="0" bIns="0" rtlCol="0">
            <a:spAutoFit/>
          </a:bodyPr>
          <a:lstStyle/>
          <a:p>
            <a:pPr algn="ctr">
              <a:lnSpc>
                <a:spcPts val="3350"/>
              </a:lnSpc>
            </a:pPr>
            <a:r>
              <a:rPr sz="2800" b="1" spc="-135" dirty="0">
                <a:latin typeface="Arial"/>
                <a:cs typeface="Arial"/>
              </a:rPr>
              <a:t>Javier </a:t>
            </a:r>
            <a:r>
              <a:rPr sz="2800" b="1" spc="-20" dirty="0">
                <a:latin typeface="Arial"/>
                <a:cs typeface="Arial"/>
              </a:rPr>
              <a:t>Gutiérrez</a:t>
            </a:r>
            <a:r>
              <a:rPr sz="2800" b="1" spc="-190" dirty="0">
                <a:latin typeface="Arial"/>
                <a:cs typeface="Arial"/>
              </a:rPr>
              <a:t> </a:t>
            </a:r>
            <a:r>
              <a:rPr sz="2800" b="1" spc="-180" dirty="0">
                <a:latin typeface="Arial"/>
                <a:cs typeface="Arial"/>
              </a:rPr>
              <a:t>P.</a:t>
            </a:r>
            <a:endParaRPr sz="2800" dirty="0">
              <a:latin typeface="Arial"/>
              <a:cs typeface="Arial"/>
            </a:endParaRPr>
          </a:p>
          <a:p>
            <a:pPr algn="ctr">
              <a:lnSpc>
                <a:spcPts val="2150"/>
              </a:lnSpc>
            </a:pPr>
            <a:r>
              <a:rPr lang="en-US" b="1" spc="-55" dirty="0">
                <a:latin typeface="Arial"/>
                <a:cs typeface="Arial"/>
              </a:rPr>
              <a:t>President of </a:t>
            </a:r>
            <a:r>
              <a:rPr sz="1800" b="1" spc="-55" dirty="0" err="1">
                <a:latin typeface="Arial"/>
                <a:cs typeface="Arial"/>
              </a:rPr>
              <a:t>Ecopetrol</a:t>
            </a:r>
            <a:r>
              <a:rPr lang="es-PE" sz="1800" b="1" spc="-55" dirty="0">
                <a:latin typeface="Arial"/>
                <a:cs typeface="Arial"/>
              </a:rPr>
              <a:t> </a:t>
            </a:r>
            <a:r>
              <a:rPr sz="1800" b="1" spc="-135" dirty="0">
                <a:latin typeface="Arial"/>
                <a:cs typeface="Arial"/>
              </a:rPr>
              <a:t>S.A.</a:t>
            </a:r>
            <a:endParaRPr sz="1800" dirty="0">
              <a:latin typeface="Arial"/>
              <a:cs typeface="Arial"/>
            </a:endParaRPr>
          </a:p>
        </p:txBody>
      </p:sp>
    </p:spTree>
    <p:extLst>
      <p:ext uri="{BB962C8B-B14F-4D97-AF65-F5344CB8AC3E}">
        <p14:creationId xmlns:p14="http://schemas.microsoft.com/office/powerpoint/2010/main" val="299076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950" t="12564" r="19549" b="6205"/>
          <a:stretch/>
        </p:blipFill>
        <p:spPr bwMode="auto">
          <a:xfrm>
            <a:off x="23446" y="-31742"/>
            <a:ext cx="9674958" cy="688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3446" y="19180"/>
            <a:ext cx="9698404" cy="830997"/>
          </a:xfrm>
          <a:prstGeom prst="rect">
            <a:avLst/>
          </a:prstGeom>
          <a:solidFill>
            <a:schemeClr val="bg1"/>
          </a:solidFill>
        </p:spPr>
        <p:txBody>
          <a:bodyPr wrap="square">
            <a:spAutoFit/>
          </a:bodyPr>
          <a:lstStyle/>
          <a:p>
            <a:pPr marL="12700">
              <a:lnSpc>
                <a:spcPct val="100000"/>
              </a:lnSpc>
            </a:pPr>
            <a:r>
              <a:rPr lang="en-US" sz="2400" spc="-80" dirty="0">
                <a:latin typeface="Arial Black" panose="020B0A04020102020204" pitchFamily="34" charset="0"/>
                <a:cs typeface="Arial"/>
              </a:rPr>
              <a:t>The exploratory technical success rate went from 21% to 48% and the wells have increased 4 times in 8 years.   </a:t>
            </a:r>
            <a:endParaRPr lang="en-US" sz="2400" dirty="0">
              <a:latin typeface="Arial Black" panose="020B0A04020102020204" pitchFamily="34" charset="0"/>
              <a:cs typeface="Arial"/>
            </a:endParaRPr>
          </a:p>
        </p:txBody>
      </p:sp>
      <p:sp>
        <p:nvSpPr>
          <p:cNvPr id="6" name="object 2"/>
          <p:cNvSpPr txBox="1"/>
          <p:nvPr/>
        </p:nvSpPr>
        <p:spPr>
          <a:xfrm>
            <a:off x="474370" y="5141340"/>
            <a:ext cx="8496209" cy="872034"/>
          </a:xfrm>
          <a:prstGeom prst="rect">
            <a:avLst/>
          </a:prstGeom>
          <a:solidFill>
            <a:schemeClr val="bg1"/>
          </a:solidFill>
        </p:spPr>
        <p:txBody>
          <a:bodyPr vert="horz" wrap="square" lIns="0" tIns="0" rIns="0" bIns="0" rtlCol="0">
            <a:spAutoFit/>
          </a:bodyPr>
          <a:lstStyle/>
          <a:p>
            <a:pPr marL="12700" marR="5080" algn="just">
              <a:lnSpc>
                <a:spcPts val="1680"/>
              </a:lnSpc>
            </a:pPr>
            <a:r>
              <a:rPr lang="es-PE" sz="1600" spc="-30" dirty="0">
                <a:latin typeface="Arial"/>
                <a:cs typeface="Arial"/>
              </a:rPr>
              <a:t>« </a:t>
            </a:r>
            <a:r>
              <a:rPr lang="en-US" sz="1600" i="1" spc="-75" dirty="0">
                <a:latin typeface="Trebuchet MS"/>
                <a:cs typeface="Trebuchet MS"/>
              </a:rPr>
              <a:t>Even though the success rate registered in 2011 in the Colombian exploratory wells were lower than the two years prior, the reality is that it continues in historically high levels, and even, with the plans that are being anticipated by the oil companies, it could be higher in 2012”. </a:t>
            </a:r>
            <a:r>
              <a:rPr lang="en-US" sz="1600" spc="-75" dirty="0" err="1">
                <a:latin typeface="Arial" pitchFamily="34" charset="0"/>
                <a:cs typeface="Arial" pitchFamily="34" charset="0"/>
              </a:rPr>
              <a:t>Portafolio</a:t>
            </a:r>
            <a:r>
              <a:rPr lang="en-US" sz="1600" spc="-75" dirty="0">
                <a:latin typeface="Arial" pitchFamily="34" charset="0"/>
                <a:cs typeface="Arial" pitchFamily="34" charset="0"/>
              </a:rPr>
              <a:t> -Newspaper January 23</a:t>
            </a:r>
            <a:r>
              <a:rPr lang="en-US" sz="1600" spc="-75" baseline="30000" dirty="0">
                <a:latin typeface="Arial" pitchFamily="34" charset="0"/>
                <a:cs typeface="Arial" pitchFamily="34" charset="0"/>
              </a:rPr>
              <a:t>rd</a:t>
            </a:r>
            <a:r>
              <a:rPr lang="en-US" sz="1600" spc="-75" dirty="0">
                <a:latin typeface="Arial" pitchFamily="34" charset="0"/>
                <a:cs typeface="Arial" pitchFamily="34" charset="0"/>
              </a:rPr>
              <a:t>, 2012. </a:t>
            </a:r>
            <a:endParaRPr sz="1600" i="1" spc="-75" dirty="0">
              <a:latin typeface="Trebuchet MS"/>
              <a:cs typeface="Trebuchet MS"/>
            </a:endParaRPr>
          </a:p>
        </p:txBody>
      </p:sp>
      <p:sp>
        <p:nvSpPr>
          <p:cNvPr id="7" name="object 54"/>
          <p:cNvSpPr txBox="1"/>
          <p:nvPr/>
        </p:nvSpPr>
        <p:spPr>
          <a:xfrm>
            <a:off x="3106503" y="4777829"/>
            <a:ext cx="1043940" cy="215444"/>
          </a:xfrm>
          <a:prstGeom prst="rect">
            <a:avLst/>
          </a:prstGeom>
          <a:solidFill>
            <a:schemeClr val="bg1"/>
          </a:solidFill>
        </p:spPr>
        <p:txBody>
          <a:bodyPr vert="horz" wrap="square" lIns="0" tIns="0" rIns="0" bIns="0" rtlCol="0">
            <a:spAutoFit/>
          </a:bodyPr>
          <a:lstStyle/>
          <a:p>
            <a:pPr marL="12700">
              <a:lnSpc>
                <a:spcPct val="100000"/>
              </a:lnSpc>
            </a:pPr>
            <a:r>
              <a:rPr lang="en-US" sz="1400" spc="40" dirty="0">
                <a:latin typeface="Arial Black" panose="020B0A04020102020204" pitchFamily="34" charset="0"/>
                <a:cs typeface="Arial"/>
              </a:rPr>
              <a:t>Producer</a:t>
            </a:r>
            <a:endParaRPr sz="1400" dirty="0">
              <a:latin typeface="Arial Black" panose="020B0A04020102020204" pitchFamily="34" charset="0"/>
              <a:cs typeface="Arial"/>
            </a:endParaRPr>
          </a:p>
        </p:txBody>
      </p:sp>
      <p:sp>
        <p:nvSpPr>
          <p:cNvPr id="8" name="object 58"/>
          <p:cNvSpPr txBox="1"/>
          <p:nvPr/>
        </p:nvSpPr>
        <p:spPr>
          <a:xfrm>
            <a:off x="4449832" y="4778705"/>
            <a:ext cx="926210" cy="215444"/>
          </a:xfrm>
          <a:prstGeom prst="rect">
            <a:avLst/>
          </a:prstGeom>
          <a:solidFill>
            <a:schemeClr val="bg1"/>
          </a:solidFill>
        </p:spPr>
        <p:txBody>
          <a:bodyPr vert="horz" wrap="square" lIns="0" tIns="0" rIns="0" bIns="0" rtlCol="0">
            <a:spAutoFit/>
          </a:bodyPr>
          <a:lstStyle/>
          <a:p>
            <a:pPr marL="88265">
              <a:lnSpc>
                <a:spcPct val="100000"/>
              </a:lnSpc>
              <a:tabLst>
                <a:tab pos="1375410" algn="l"/>
                <a:tab pos="2264410" algn="l"/>
              </a:tabLst>
            </a:pPr>
            <a:r>
              <a:rPr lang="es-PE" sz="1400" spc="-135" dirty="0">
                <a:latin typeface="Arial Black" panose="020B0A04020102020204" pitchFamily="34" charset="0"/>
                <a:cs typeface="Arial"/>
              </a:rPr>
              <a:t>I n Test</a:t>
            </a:r>
            <a:endParaRPr sz="1400" dirty="0">
              <a:latin typeface="Arial Black" panose="020B0A04020102020204" pitchFamily="34" charset="0"/>
              <a:cs typeface="Arial"/>
            </a:endParaRPr>
          </a:p>
        </p:txBody>
      </p:sp>
      <p:sp>
        <p:nvSpPr>
          <p:cNvPr id="9" name="object 58"/>
          <p:cNvSpPr txBox="1"/>
          <p:nvPr/>
        </p:nvSpPr>
        <p:spPr>
          <a:xfrm>
            <a:off x="5821430" y="4777829"/>
            <a:ext cx="1446471" cy="216320"/>
          </a:xfrm>
          <a:prstGeom prst="rect">
            <a:avLst/>
          </a:prstGeom>
          <a:solidFill>
            <a:schemeClr val="bg1"/>
          </a:solidFill>
        </p:spPr>
        <p:txBody>
          <a:bodyPr vert="horz" wrap="square" lIns="0" tIns="0" rIns="0" bIns="0" rtlCol="0">
            <a:spAutoFit/>
          </a:bodyPr>
          <a:lstStyle/>
          <a:p>
            <a:pPr marL="12700">
              <a:lnSpc>
                <a:spcPct val="100000"/>
              </a:lnSpc>
              <a:tabLst>
                <a:tab pos="570230" algn="l"/>
                <a:tab pos="1127760" algn="l"/>
                <a:tab pos="1685289" algn="l"/>
                <a:tab pos="2242820" algn="l"/>
              </a:tabLst>
            </a:pPr>
            <a:r>
              <a:rPr lang="en-US" sz="1400" spc="-80" dirty="0">
                <a:latin typeface="Arial Black" panose="020B0A04020102020204" pitchFamily="34" charset="0"/>
                <a:cs typeface="Arial"/>
              </a:rPr>
              <a:t>Dry - </a:t>
            </a:r>
            <a:r>
              <a:rPr sz="1400" spc="-254" dirty="0">
                <a:latin typeface="Arial Black" panose="020B0A04020102020204" pitchFamily="34" charset="0"/>
                <a:cs typeface="Arial"/>
              </a:rPr>
              <a:t>FE</a:t>
            </a:r>
            <a:endParaRPr sz="1400" dirty="0">
              <a:latin typeface="Arial Black" panose="020B0A04020102020204" pitchFamily="34" charset="0"/>
              <a:cs typeface="Arial"/>
            </a:endParaRPr>
          </a:p>
        </p:txBody>
      </p:sp>
    </p:spTree>
    <p:extLst>
      <p:ext uri="{BB962C8B-B14F-4D97-AF65-F5344CB8AC3E}">
        <p14:creationId xmlns:p14="http://schemas.microsoft.com/office/powerpoint/2010/main" val="406921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89" t="14616" r="19471" b="5384"/>
          <a:stretch/>
        </p:blipFill>
        <p:spPr bwMode="auto">
          <a:xfrm>
            <a:off x="0" y="1"/>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2931" y="189646"/>
            <a:ext cx="8274323" cy="667106"/>
          </a:xfrm>
          <a:prstGeom prst="rect">
            <a:avLst/>
          </a:prstGeom>
          <a:solidFill>
            <a:schemeClr val="bg1"/>
          </a:solidFill>
        </p:spPr>
        <p:txBody>
          <a:bodyPr wrap="square">
            <a:spAutoFit/>
          </a:bodyPr>
          <a:lstStyle/>
          <a:p>
            <a:pPr marL="12700">
              <a:lnSpc>
                <a:spcPts val="2245"/>
              </a:lnSpc>
            </a:pPr>
            <a:r>
              <a:rPr lang="es-PE" sz="2400" dirty="0">
                <a:latin typeface="Arial Black" panose="020B0A04020102020204" pitchFamily="34" charset="0"/>
                <a:cs typeface="Arial"/>
              </a:rPr>
              <a:t>34 </a:t>
            </a:r>
            <a:r>
              <a:rPr lang="en-US" sz="2400" dirty="0">
                <a:latin typeface="Arial Black" panose="020B0A04020102020204" pitchFamily="34" charset="0"/>
                <a:cs typeface="Arial"/>
              </a:rPr>
              <a:t>operators participated in the drilling of 126 exploratory wells in 2011.</a:t>
            </a:r>
          </a:p>
        </p:txBody>
      </p:sp>
    </p:spTree>
    <p:extLst>
      <p:ext uri="{BB962C8B-B14F-4D97-AF65-F5344CB8AC3E}">
        <p14:creationId xmlns:p14="http://schemas.microsoft.com/office/powerpoint/2010/main" val="241654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89" t="15846" r="19231" b="3333"/>
          <a:stretch/>
        </p:blipFill>
        <p:spPr bwMode="auto">
          <a:xfrm>
            <a:off x="0" y="90634"/>
            <a:ext cx="9721849" cy="676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1532" y="27570"/>
            <a:ext cx="9522372" cy="1384995"/>
          </a:xfrm>
          <a:prstGeom prst="rect">
            <a:avLst/>
          </a:prstGeom>
          <a:solidFill>
            <a:schemeClr val="bg1"/>
          </a:solidFill>
        </p:spPr>
        <p:txBody>
          <a:bodyPr wrap="square">
            <a:spAutoFit/>
          </a:bodyPr>
          <a:lstStyle/>
          <a:p>
            <a:r>
              <a:rPr lang="en-US" sz="2100" spc="-145" dirty="0">
                <a:latin typeface="Arial Black" panose="020B0A04020102020204" pitchFamily="34" charset="0"/>
              </a:rPr>
              <a:t>The increase in the </a:t>
            </a:r>
            <a:r>
              <a:rPr lang="en-US" sz="2100" spc="-145" dirty="0" err="1">
                <a:latin typeface="Arial Black" panose="020B0A04020102020204" pitchFamily="34" charset="0"/>
              </a:rPr>
              <a:t>Ecopetrol</a:t>
            </a:r>
            <a:r>
              <a:rPr lang="en-US" sz="2100" spc="-145" dirty="0">
                <a:latin typeface="Arial Black" panose="020B0A04020102020204" pitchFamily="34" charset="0"/>
              </a:rPr>
              <a:t> and partners investment, the improvement in the recovery factor and the increase of the exploratory activity has generated a sustainable improvement in the country’s production. </a:t>
            </a:r>
            <a:endParaRPr lang="es-PE" sz="2100" dirty="0">
              <a:latin typeface="Arial Black" panose="020B0A04020102020204" pitchFamily="34" charset="0"/>
            </a:endParaRPr>
          </a:p>
        </p:txBody>
      </p:sp>
      <p:sp>
        <p:nvSpPr>
          <p:cNvPr id="6" name="object 57"/>
          <p:cNvSpPr txBox="1"/>
          <p:nvPr/>
        </p:nvSpPr>
        <p:spPr>
          <a:xfrm>
            <a:off x="3767960" y="5597528"/>
            <a:ext cx="641661" cy="215444"/>
          </a:xfrm>
          <a:prstGeom prst="rect">
            <a:avLst/>
          </a:prstGeom>
          <a:solidFill>
            <a:schemeClr val="bg1"/>
          </a:solidFill>
        </p:spPr>
        <p:txBody>
          <a:bodyPr vert="horz" wrap="square" lIns="0" tIns="0" rIns="0" bIns="0" rtlCol="0">
            <a:spAutoFit/>
          </a:bodyPr>
          <a:lstStyle/>
          <a:p>
            <a:pPr marL="12700">
              <a:lnSpc>
                <a:spcPct val="100000"/>
              </a:lnSpc>
              <a:spcBef>
                <a:spcPts val="1010"/>
              </a:spcBef>
            </a:pPr>
            <a:r>
              <a:rPr sz="1400" spc="-5" dirty="0">
                <a:latin typeface="Arial Black" panose="020B0A04020102020204" pitchFamily="34" charset="0"/>
                <a:cs typeface="Arial"/>
              </a:rPr>
              <a:t>Crud</a:t>
            </a:r>
            <a:r>
              <a:rPr lang="es-PE" sz="1400" spc="-5" dirty="0">
                <a:latin typeface="Arial Black" panose="020B0A04020102020204" pitchFamily="34" charset="0"/>
                <a:cs typeface="Arial"/>
              </a:rPr>
              <a:t>e</a:t>
            </a:r>
            <a:endParaRPr sz="1400" dirty="0">
              <a:latin typeface="Arial Black" panose="020B0A04020102020204" pitchFamily="34" charset="0"/>
              <a:cs typeface="Arial"/>
            </a:endParaRPr>
          </a:p>
        </p:txBody>
      </p:sp>
    </p:spTree>
    <p:extLst>
      <p:ext uri="{BB962C8B-B14F-4D97-AF65-F5344CB8AC3E}">
        <p14:creationId xmlns:p14="http://schemas.microsoft.com/office/powerpoint/2010/main" val="361591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29" t="15026" r="19711" b="5385"/>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63090"/>
            <a:ext cx="8623738" cy="707886"/>
          </a:xfrm>
          <a:prstGeom prst="rect">
            <a:avLst/>
          </a:prstGeom>
          <a:solidFill>
            <a:schemeClr val="bg1"/>
          </a:solidFill>
        </p:spPr>
        <p:txBody>
          <a:bodyPr wrap="square">
            <a:spAutoFit/>
          </a:bodyPr>
          <a:lstStyle/>
          <a:p>
            <a:r>
              <a:rPr lang="en-US" sz="2000" spc="-110" dirty="0">
                <a:latin typeface="Arial Black" panose="020B0A04020102020204" pitchFamily="34" charset="0"/>
              </a:rPr>
              <a:t>51 companies contributed </a:t>
            </a:r>
            <a:r>
              <a:rPr lang="es-PE" sz="2000" spc="-110" dirty="0">
                <a:latin typeface="Arial Black" panose="020B0A04020102020204" pitchFamily="34" charset="0"/>
              </a:rPr>
              <a:t>In </a:t>
            </a:r>
            <a:r>
              <a:rPr lang="en-US" sz="2000" spc="-110" dirty="0">
                <a:latin typeface="Arial Black" panose="020B0A04020102020204" pitchFamily="34" charset="0"/>
              </a:rPr>
              <a:t>the</a:t>
            </a:r>
            <a:r>
              <a:rPr lang="es-PE" sz="2000" spc="-110" dirty="0">
                <a:latin typeface="Arial Black" panose="020B0A04020102020204" pitchFamily="34" charset="0"/>
              </a:rPr>
              <a:t> 2011 </a:t>
            </a:r>
            <a:r>
              <a:rPr lang="en-US" sz="2000" spc="-110" dirty="0">
                <a:latin typeface="Arial Black" panose="020B0A04020102020204" pitchFamily="34" charset="0"/>
              </a:rPr>
              <a:t>hydrocarbons</a:t>
            </a:r>
            <a:r>
              <a:rPr lang="es-PE" sz="2000" spc="-110" dirty="0">
                <a:latin typeface="Arial Black" panose="020B0A04020102020204" pitchFamily="34" charset="0"/>
              </a:rPr>
              <a:t> </a:t>
            </a:r>
            <a:r>
              <a:rPr lang="en-US" sz="2000" spc="-110" dirty="0">
                <a:latin typeface="Arial Black" panose="020B0A04020102020204" pitchFamily="34" charset="0"/>
              </a:rPr>
              <a:t>production acquisition </a:t>
            </a:r>
            <a:endParaRPr lang="es-PE" sz="2000" dirty="0">
              <a:latin typeface="Arial Black" panose="020B0A04020102020204" pitchFamily="34" charset="0"/>
            </a:endParaRPr>
          </a:p>
        </p:txBody>
      </p:sp>
      <p:sp>
        <p:nvSpPr>
          <p:cNvPr id="5" name="4 CuadroTexto"/>
          <p:cNvSpPr txBox="1"/>
          <p:nvPr/>
        </p:nvSpPr>
        <p:spPr>
          <a:xfrm>
            <a:off x="283778" y="5707117"/>
            <a:ext cx="8797160" cy="707886"/>
          </a:xfrm>
          <a:prstGeom prst="rect">
            <a:avLst/>
          </a:prstGeom>
          <a:solidFill>
            <a:schemeClr val="bg1"/>
          </a:solidFill>
        </p:spPr>
        <p:txBody>
          <a:bodyPr wrap="square" rtlCol="0">
            <a:spAutoFit/>
          </a:bodyPr>
          <a:lstStyle/>
          <a:p>
            <a:r>
              <a:rPr lang="en-US" sz="2000" dirty="0">
                <a:latin typeface="Arial Black" panose="020B0A04020102020204" pitchFamily="34" charset="0"/>
              </a:rPr>
              <a:t>The </a:t>
            </a:r>
            <a:r>
              <a:rPr lang="en-US" sz="2000" dirty="0" err="1">
                <a:latin typeface="Arial Black" panose="020B0A04020102020204" pitchFamily="34" charset="0"/>
              </a:rPr>
              <a:t>Ecopetrol</a:t>
            </a:r>
            <a:r>
              <a:rPr lang="en-US" sz="2000" dirty="0">
                <a:latin typeface="Arial Black" panose="020B0A04020102020204" pitchFamily="34" charset="0"/>
              </a:rPr>
              <a:t> and the </a:t>
            </a:r>
            <a:r>
              <a:rPr lang="en-US" sz="2000" dirty="0" err="1">
                <a:latin typeface="Arial Black" panose="020B0A04020102020204" pitchFamily="34" charset="0"/>
              </a:rPr>
              <a:t>Metapetroleum</a:t>
            </a:r>
            <a:r>
              <a:rPr lang="en-US" sz="2000" dirty="0">
                <a:latin typeface="Arial Black" panose="020B0A04020102020204" pitchFamily="34" charset="0"/>
              </a:rPr>
              <a:t> production represent 57% of Colombian total production.</a:t>
            </a:r>
          </a:p>
        </p:txBody>
      </p:sp>
    </p:spTree>
    <p:extLst>
      <p:ext uri="{BB962C8B-B14F-4D97-AF65-F5344CB8AC3E}">
        <p14:creationId xmlns:p14="http://schemas.microsoft.com/office/powerpoint/2010/main" val="355275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5" t="15846" r="19517" b="3434"/>
          <a:stretch/>
        </p:blipFill>
        <p:spPr bwMode="auto">
          <a:xfrm>
            <a:off x="31984" y="24714"/>
            <a:ext cx="9640438" cy="683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9281" y="119338"/>
            <a:ext cx="8371037" cy="769441"/>
          </a:xfrm>
          <a:prstGeom prst="rect">
            <a:avLst/>
          </a:prstGeom>
          <a:solidFill>
            <a:schemeClr val="bg1"/>
          </a:solidFill>
        </p:spPr>
        <p:txBody>
          <a:bodyPr wrap="square">
            <a:spAutoFit/>
          </a:bodyPr>
          <a:lstStyle/>
          <a:p>
            <a:r>
              <a:rPr lang="en-US" sz="2200" spc="-60" dirty="0">
                <a:latin typeface="Arial Black" panose="020B0A04020102020204" pitchFamily="34" charset="0"/>
              </a:rPr>
              <a:t>The sector foreign investment went in 8 years from MUSD 278 in 2003 to MUSD 5.083 IN 2011. </a:t>
            </a:r>
            <a:endParaRPr lang="es-PE" sz="2200" dirty="0">
              <a:latin typeface="Arial Black" panose="020B0A04020102020204" pitchFamily="34" charset="0"/>
            </a:endParaRPr>
          </a:p>
        </p:txBody>
      </p:sp>
      <p:sp>
        <p:nvSpPr>
          <p:cNvPr id="6" name="object 38"/>
          <p:cNvSpPr txBox="1"/>
          <p:nvPr/>
        </p:nvSpPr>
        <p:spPr>
          <a:xfrm>
            <a:off x="1677942" y="1575071"/>
            <a:ext cx="4814824" cy="469359"/>
          </a:xfrm>
          <a:prstGeom prst="rect">
            <a:avLst/>
          </a:prstGeom>
          <a:solidFill>
            <a:schemeClr val="bg1"/>
          </a:solidFill>
        </p:spPr>
        <p:txBody>
          <a:bodyPr vert="horz" wrap="square" lIns="0" tIns="0" rIns="0" bIns="0" rtlCol="0">
            <a:spAutoFit/>
          </a:bodyPr>
          <a:lstStyle/>
          <a:p>
            <a:pPr marL="12700">
              <a:lnSpc>
                <a:spcPct val="100000"/>
              </a:lnSpc>
            </a:pPr>
            <a:r>
              <a:rPr lang="en-US" sz="1400" b="1" spc="35" dirty="0">
                <a:latin typeface="Arial"/>
                <a:cs typeface="Arial"/>
              </a:rPr>
              <a:t>Direct foreign investment </a:t>
            </a:r>
            <a:endParaRPr sz="1400" b="1" dirty="0">
              <a:latin typeface="Arial"/>
              <a:cs typeface="Arial"/>
            </a:endParaRPr>
          </a:p>
          <a:p>
            <a:pPr marL="12700">
              <a:spcBef>
                <a:spcPts val="320"/>
              </a:spcBef>
            </a:pPr>
            <a:r>
              <a:rPr lang="en-US" sz="1400" b="1" spc="30" dirty="0">
                <a:latin typeface="Arial"/>
                <a:cs typeface="Arial"/>
              </a:rPr>
              <a:t>Crude</a:t>
            </a:r>
            <a:r>
              <a:rPr lang="es-PE" sz="1400" b="1" spc="30" dirty="0">
                <a:latin typeface="Arial"/>
                <a:cs typeface="Arial"/>
              </a:rPr>
              <a:t> and gas sector </a:t>
            </a:r>
            <a:r>
              <a:rPr lang="en-US" sz="1400" b="1" spc="35" dirty="0">
                <a:latin typeface="Arial"/>
                <a:cs typeface="Arial"/>
              </a:rPr>
              <a:t>Direct foreign investment </a:t>
            </a:r>
            <a:endParaRPr lang="en-US" sz="1400" b="1" dirty="0">
              <a:latin typeface="Arial"/>
              <a:cs typeface="Arial"/>
            </a:endParaRPr>
          </a:p>
        </p:txBody>
      </p:sp>
      <p:sp>
        <p:nvSpPr>
          <p:cNvPr id="7" name="object 42"/>
          <p:cNvSpPr txBox="1"/>
          <p:nvPr/>
        </p:nvSpPr>
        <p:spPr>
          <a:xfrm>
            <a:off x="90441" y="1092016"/>
            <a:ext cx="2022137" cy="230832"/>
          </a:xfrm>
          <a:prstGeom prst="rect">
            <a:avLst/>
          </a:prstGeom>
          <a:solidFill>
            <a:schemeClr val="bg1"/>
          </a:solidFill>
        </p:spPr>
        <p:txBody>
          <a:bodyPr vert="horz" wrap="square" lIns="0" tIns="0" rIns="0" bIns="0" rtlCol="0">
            <a:spAutoFit/>
          </a:bodyPr>
          <a:lstStyle/>
          <a:p>
            <a:pPr marL="12700">
              <a:lnSpc>
                <a:spcPct val="100000"/>
              </a:lnSpc>
            </a:pPr>
            <a:r>
              <a:rPr sz="1500" b="1" spc="30" dirty="0">
                <a:latin typeface="Arial"/>
                <a:cs typeface="Arial"/>
              </a:rPr>
              <a:t>Mil</a:t>
            </a:r>
            <a:r>
              <a:rPr lang="en-US" sz="1500" b="1" spc="30" dirty="0">
                <a:latin typeface="Arial"/>
                <a:cs typeface="Arial"/>
              </a:rPr>
              <a:t>lion</a:t>
            </a:r>
            <a:r>
              <a:rPr lang="es-PE" sz="1500" b="1" spc="30" dirty="0">
                <a:latin typeface="Arial"/>
                <a:cs typeface="Arial"/>
              </a:rPr>
              <a:t> </a:t>
            </a:r>
            <a:r>
              <a:rPr lang="en-US" sz="1500" b="1" spc="30" dirty="0">
                <a:latin typeface="Arial"/>
                <a:cs typeface="Arial"/>
              </a:rPr>
              <a:t>dollars </a:t>
            </a:r>
            <a:endParaRPr lang="en-US" sz="1500" b="1" dirty="0">
              <a:latin typeface="Arial"/>
              <a:cs typeface="Arial"/>
            </a:endParaRPr>
          </a:p>
        </p:txBody>
      </p:sp>
      <p:sp>
        <p:nvSpPr>
          <p:cNvPr id="8" name="object 41"/>
          <p:cNvSpPr txBox="1"/>
          <p:nvPr/>
        </p:nvSpPr>
        <p:spPr>
          <a:xfrm>
            <a:off x="382928" y="5229986"/>
            <a:ext cx="8776837" cy="1477328"/>
          </a:xfrm>
          <a:prstGeom prst="rect">
            <a:avLst/>
          </a:prstGeom>
          <a:solidFill>
            <a:schemeClr val="bg1"/>
          </a:solidFill>
        </p:spPr>
        <p:txBody>
          <a:bodyPr vert="horz" wrap="square" lIns="0" tIns="0" rIns="0" bIns="0" rtlCol="0">
            <a:spAutoFit/>
          </a:bodyPr>
          <a:lstStyle/>
          <a:p>
            <a:pPr marL="31750">
              <a:lnSpc>
                <a:spcPct val="100000"/>
              </a:lnSpc>
            </a:pPr>
            <a:r>
              <a:rPr lang="en-US" sz="1600" spc="-50" dirty="0">
                <a:latin typeface="Arial"/>
                <a:cs typeface="Arial"/>
              </a:rPr>
              <a:t>The crude and gas sector participation in the direct foreign investment increased in 25% in the last 6 years.  </a:t>
            </a:r>
            <a:endParaRPr sz="1600" dirty="0">
              <a:latin typeface="Arial"/>
              <a:cs typeface="Arial"/>
            </a:endParaRPr>
          </a:p>
          <a:p>
            <a:pPr>
              <a:lnSpc>
                <a:spcPct val="100000"/>
              </a:lnSpc>
              <a:spcBef>
                <a:spcPts val="10"/>
              </a:spcBef>
            </a:pPr>
            <a:r>
              <a:rPr lang="es-PE" sz="1600" spc="-30" dirty="0">
                <a:latin typeface="Arial"/>
                <a:cs typeface="Arial"/>
              </a:rPr>
              <a:t>Colombia </a:t>
            </a:r>
            <a:r>
              <a:rPr lang="en-US" sz="1600" spc="-30" dirty="0">
                <a:latin typeface="Arial"/>
                <a:cs typeface="Arial"/>
              </a:rPr>
              <a:t>in Llanos Basin represented one of the biggest investments in exploration, being number 15 of the Wood Mackenzie general ranking of January 2012. </a:t>
            </a:r>
            <a:endParaRPr sz="1600" dirty="0">
              <a:latin typeface="Arial"/>
              <a:cs typeface="Arial"/>
            </a:endParaRPr>
          </a:p>
          <a:p>
            <a:pPr>
              <a:lnSpc>
                <a:spcPct val="100000"/>
              </a:lnSpc>
              <a:spcBef>
                <a:spcPts val="45"/>
              </a:spcBef>
            </a:pPr>
            <a:endParaRPr sz="1600" dirty="0">
              <a:latin typeface="Times New Roman"/>
              <a:cs typeface="Times New Roman"/>
            </a:endParaRPr>
          </a:p>
          <a:p>
            <a:pPr marL="12700">
              <a:lnSpc>
                <a:spcPct val="100000"/>
              </a:lnSpc>
              <a:spcBef>
                <a:spcPts val="5"/>
              </a:spcBef>
            </a:pPr>
            <a:r>
              <a:rPr sz="1600" spc="20" dirty="0">
                <a:latin typeface="Arial"/>
                <a:cs typeface="Arial"/>
              </a:rPr>
              <a:t>1/ </a:t>
            </a:r>
            <a:r>
              <a:rPr lang="en-US" sz="1600" spc="-25" dirty="0">
                <a:latin typeface="Arial"/>
                <a:cs typeface="Arial"/>
              </a:rPr>
              <a:t>Source</a:t>
            </a:r>
            <a:r>
              <a:rPr sz="1600" spc="-25" dirty="0">
                <a:latin typeface="Arial"/>
                <a:cs typeface="Arial"/>
              </a:rPr>
              <a:t>: </a:t>
            </a:r>
            <a:r>
              <a:rPr sz="1600" spc="-20" dirty="0">
                <a:latin typeface="Arial"/>
                <a:cs typeface="Arial"/>
              </a:rPr>
              <a:t>Banrep. </a:t>
            </a:r>
            <a:r>
              <a:rPr lang="en-US" sz="1600" dirty="0">
                <a:latin typeface="Arial"/>
                <a:cs typeface="Arial"/>
              </a:rPr>
              <a:t>Calculation:</a:t>
            </a:r>
            <a:r>
              <a:rPr sz="1600" spc="45" dirty="0">
                <a:latin typeface="Arial"/>
                <a:cs typeface="Arial"/>
              </a:rPr>
              <a:t> </a:t>
            </a:r>
            <a:r>
              <a:rPr sz="1600" spc="10" dirty="0">
                <a:latin typeface="Arial"/>
                <a:cs typeface="Arial"/>
              </a:rPr>
              <a:t>Ecopetrol</a:t>
            </a:r>
            <a:endParaRPr sz="1600" dirty="0">
              <a:latin typeface="Arial"/>
              <a:cs typeface="Arial"/>
            </a:endParaRPr>
          </a:p>
        </p:txBody>
      </p:sp>
    </p:spTree>
    <p:extLst>
      <p:ext uri="{BB962C8B-B14F-4D97-AF65-F5344CB8AC3E}">
        <p14:creationId xmlns:p14="http://schemas.microsoft.com/office/powerpoint/2010/main" val="428786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3" t="14217" r="19932" b="5350"/>
          <a:stretch/>
        </p:blipFill>
        <p:spPr bwMode="auto">
          <a:xfrm>
            <a:off x="0" y="27550"/>
            <a:ext cx="9721850" cy="68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1532" y="59082"/>
            <a:ext cx="9569668" cy="738664"/>
          </a:xfrm>
          <a:prstGeom prst="rect">
            <a:avLst/>
          </a:prstGeom>
          <a:solidFill>
            <a:schemeClr val="bg1"/>
          </a:solidFill>
        </p:spPr>
        <p:txBody>
          <a:bodyPr wrap="square">
            <a:spAutoFit/>
          </a:bodyPr>
          <a:lstStyle/>
          <a:p>
            <a:r>
              <a:rPr lang="en-US" sz="2100" spc="-100" dirty="0">
                <a:latin typeface="Arial Black" panose="020B0A04020102020204" pitchFamily="34" charset="0"/>
              </a:rPr>
              <a:t>The oil and gas sector in Colombia has shown growth rates higher than 14% in the last 4 years </a:t>
            </a:r>
            <a:endParaRPr lang="es-PE" sz="2100" dirty="0">
              <a:latin typeface="Arial Black" panose="020B0A04020102020204" pitchFamily="34" charset="0"/>
            </a:endParaRPr>
          </a:p>
        </p:txBody>
      </p:sp>
      <p:sp>
        <p:nvSpPr>
          <p:cNvPr id="6" name="object 28"/>
          <p:cNvSpPr txBox="1"/>
          <p:nvPr/>
        </p:nvSpPr>
        <p:spPr>
          <a:xfrm>
            <a:off x="998016" y="1099058"/>
            <a:ext cx="2722646" cy="285750"/>
          </a:xfrm>
          <a:prstGeom prst="rect">
            <a:avLst/>
          </a:prstGeom>
          <a:solidFill>
            <a:schemeClr val="bg1"/>
          </a:solidFill>
        </p:spPr>
        <p:txBody>
          <a:bodyPr vert="horz" wrap="square" lIns="0" tIns="0" rIns="0" bIns="0" rtlCol="0">
            <a:spAutoFit/>
          </a:bodyPr>
          <a:lstStyle/>
          <a:p>
            <a:pPr marL="12700" algn="ctr">
              <a:lnSpc>
                <a:spcPct val="100000"/>
              </a:lnSpc>
            </a:pPr>
            <a:r>
              <a:rPr lang="es-PE" b="1" spc="-60" dirty="0">
                <a:solidFill>
                  <a:srgbClr val="252525"/>
                </a:solidFill>
                <a:latin typeface="Arial Black" panose="020B0A04020102020204" pitchFamily="34" charset="0"/>
                <a:cs typeface="Arial"/>
              </a:rPr>
              <a:t>Sector </a:t>
            </a:r>
            <a:r>
              <a:rPr lang="en-US" b="1" spc="-60" dirty="0">
                <a:solidFill>
                  <a:srgbClr val="252525"/>
                </a:solidFill>
                <a:latin typeface="Arial Black" panose="020B0A04020102020204" pitchFamily="34" charset="0"/>
                <a:cs typeface="Arial"/>
              </a:rPr>
              <a:t>Growth </a:t>
            </a:r>
            <a:endParaRPr lang="en-US" sz="1800" dirty="0">
              <a:latin typeface="Arial Black" panose="020B0A04020102020204" pitchFamily="34" charset="0"/>
              <a:cs typeface="Arial"/>
            </a:endParaRPr>
          </a:p>
        </p:txBody>
      </p:sp>
      <p:sp>
        <p:nvSpPr>
          <p:cNvPr id="7" name="object 26"/>
          <p:cNvSpPr txBox="1"/>
          <p:nvPr/>
        </p:nvSpPr>
        <p:spPr>
          <a:xfrm>
            <a:off x="31532" y="6069380"/>
            <a:ext cx="4997669" cy="169277"/>
          </a:xfrm>
          <a:prstGeom prst="rect">
            <a:avLst/>
          </a:prstGeom>
          <a:solidFill>
            <a:schemeClr val="bg1"/>
          </a:solidFill>
        </p:spPr>
        <p:txBody>
          <a:bodyPr vert="horz" wrap="square" lIns="0" tIns="0" rIns="0" bIns="0" rtlCol="0">
            <a:spAutoFit/>
          </a:bodyPr>
          <a:lstStyle/>
          <a:p>
            <a:pPr marL="12700">
              <a:lnSpc>
                <a:spcPct val="100000"/>
              </a:lnSpc>
            </a:pPr>
            <a:r>
              <a:rPr sz="1100" spc="20" dirty="0">
                <a:latin typeface="Arial"/>
                <a:cs typeface="Arial"/>
              </a:rPr>
              <a:t>1/ </a:t>
            </a:r>
            <a:r>
              <a:rPr lang="en-US" sz="1100" spc="-25" dirty="0">
                <a:latin typeface="Arial"/>
                <a:cs typeface="Arial"/>
              </a:rPr>
              <a:t>Source</a:t>
            </a:r>
            <a:r>
              <a:rPr sz="1100" spc="-25" dirty="0">
                <a:latin typeface="Arial"/>
                <a:cs typeface="Arial"/>
              </a:rPr>
              <a:t>: </a:t>
            </a:r>
            <a:r>
              <a:rPr sz="1100" spc="-100" dirty="0">
                <a:latin typeface="Arial"/>
                <a:cs typeface="Arial"/>
              </a:rPr>
              <a:t>DANE. </a:t>
            </a:r>
            <a:r>
              <a:rPr lang="en-US" sz="1100" spc="-15" dirty="0">
                <a:latin typeface="Arial"/>
                <a:cs typeface="Arial"/>
              </a:rPr>
              <a:t>Constant</a:t>
            </a:r>
            <a:r>
              <a:rPr lang="es-PE" sz="1100" spc="-15" dirty="0">
                <a:latin typeface="Arial"/>
                <a:cs typeface="Arial"/>
              </a:rPr>
              <a:t> base </a:t>
            </a:r>
            <a:r>
              <a:rPr lang="en-US" sz="1100" spc="-15" dirty="0">
                <a:latin typeface="Arial"/>
                <a:cs typeface="Arial"/>
              </a:rPr>
              <a:t>prices</a:t>
            </a:r>
            <a:r>
              <a:rPr sz="1100" spc="-65" dirty="0">
                <a:latin typeface="Arial"/>
                <a:cs typeface="Arial"/>
              </a:rPr>
              <a:t> </a:t>
            </a:r>
            <a:r>
              <a:rPr sz="1100" spc="-10" dirty="0">
                <a:latin typeface="Arial"/>
                <a:cs typeface="Arial"/>
              </a:rPr>
              <a:t>2009. </a:t>
            </a:r>
            <a:r>
              <a:rPr sz="1100" spc="10" dirty="0">
                <a:latin typeface="Arial"/>
                <a:cs typeface="Arial"/>
              </a:rPr>
              <a:t>*</a:t>
            </a:r>
            <a:r>
              <a:rPr lang="en-US" sz="1100" spc="10" dirty="0">
                <a:latin typeface="Arial"/>
                <a:cs typeface="Arial"/>
              </a:rPr>
              <a:t>Calculation</a:t>
            </a:r>
            <a:r>
              <a:rPr sz="1100" spc="10" dirty="0">
                <a:latin typeface="Arial"/>
                <a:cs typeface="Arial"/>
              </a:rPr>
              <a:t>:</a:t>
            </a:r>
            <a:r>
              <a:rPr sz="1100" spc="55" dirty="0">
                <a:latin typeface="Arial"/>
                <a:cs typeface="Arial"/>
              </a:rPr>
              <a:t> </a:t>
            </a:r>
            <a:r>
              <a:rPr sz="1100" spc="10" dirty="0">
                <a:latin typeface="Arial"/>
                <a:cs typeface="Arial"/>
              </a:rPr>
              <a:t>Ecopetrol</a:t>
            </a:r>
            <a:endParaRPr sz="1100" dirty="0">
              <a:latin typeface="Arial"/>
              <a:cs typeface="Arial"/>
            </a:endParaRPr>
          </a:p>
        </p:txBody>
      </p:sp>
    </p:spTree>
    <p:extLst>
      <p:ext uri="{BB962C8B-B14F-4D97-AF65-F5344CB8AC3E}">
        <p14:creationId xmlns:p14="http://schemas.microsoft.com/office/powerpoint/2010/main" val="346946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900" t="12054" r="19516" b="7514"/>
          <a:stretch/>
        </p:blipFill>
        <p:spPr bwMode="auto">
          <a:xfrm>
            <a:off x="0" y="24714"/>
            <a:ext cx="9697136" cy="680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2932" y="204980"/>
            <a:ext cx="9314847" cy="738664"/>
          </a:xfrm>
          <a:prstGeom prst="rect">
            <a:avLst/>
          </a:prstGeom>
          <a:solidFill>
            <a:schemeClr val="bg1"/>
          </a:solidFill>
        </p:spPr>
        <p:txBody>
          <a:bodyPr wrap="square">
            <a:spAutoFit/>
          </a:bodyPr>
          <a:lstStyle/>
          <a:p>
            <a:r>
              <a:rPr lang="en-US" sz="2100" spc="-60" dirty="0">
                <a:latin typeface="Arial Black" panose="020B0A04020102020204" pitchFamily="34" charset="0"/>
              </a:rPr>
              <a:t>As a result, the crude and gas sector started to be important in the last year within the GDP</a:t>
            </a:r>
            <a:endParaRPr lang="es-PE" sz="2100" dirty="0">
              <a:latin typeface="Arial Black" panose="020B0A04020102020204" pitchFamily="34" charset="0"/>
            </a:endParaRPr>
          </a:p>
        </p:txBody>
      </p:sp>
      <p:sp>
        <p:nvSpPr>
          <p:cNvPr id="6" name="object 28"/>
          <p:cNvSpPr txBox="1"/>
          <p:nvPr/>
        </p:nvSpPr>
        <p:spPr>
          <a:xfrm>
            <a:off x="931264" y="1540019"/>
            <a:ext cx="3719563" cy="276999"/>
          </a:xfrm>
          <a:prstGeom prst="rect">
            <a:avLst/>
          </a:prstGeom>
          <a:solidFill>
            <a:schemeClr val="bg1"/>
          </a:solidFill>
        </p:spPr>
        <p:txBody>
          <a:bodyPr vert="horz" wrap="square" lIns="0" tIns="0" rIns="0" bIns="0" rtlCol="0">
            <a:spAutoFit/>
          </a:bodyPr>
          <a:lstStyle/>
          <a:p>
            <a:pPr marL="12700" algn="ctr">
              <a:lnSpc>
                <a:spcPct val="100000"/>
              </a:lnSpc>
            </a:pPr>
            <a:r>
              <a:rPr lang="en-US" sz="1800" b="1" spc="-165" dirty="0">
                <a:solidFill>
                  <a:srgbClr val="252525"/>
                </a:solidFill>
                <a:latin typeface="Arial"/>
                <a:cs typeface="Arial"/>
              </a:rPr>
              <a:t>Crude and gas sector GDP</a:t>
            </a:r>
            <a:endParaRPr sz="1800" dirty="0">
              <a:latin typeface="Arial"/>
              <a:cs typeface="Arial"/>
            </a:endParaRPr>
          </a:p>
        </p:txBody>
      </p:sp>
      <p:sp>
        <p:nvSpPr>
          <p:cNvPr id="7" name="object 26"/>
          <p:cNvSpPr txBox="1"/>
          <p:nvPr/>
        </p:nvSpPr>
        <p:spPr>
          <a:xfrm>
            <a:off x="310997" y="6069380"/>
            <a:ext cx="3220479" cy="169277"/>
          </a:xfrm>
          <a:prstGeom prst="rect">
            <a:avLst/>
          </a:prstGeom>
          <a:solidFill>
            <a:schemeClr val="bg1"/>
          </a:solidFill>
        </p:spPr>
        <p:txBody>
          <a:bodyPr vert="horz" wrap="square" lIns="0" tIns="0" rIns="0" bIns="0" rtlCol="0">
            <a:spAutoFit/>
          </a:bodyPr>
          <a:lstStyle/>
          <a:p>
            <a:pPr marL="12700">
              <a:lnSpc>
                <a:spcPct val="100000"/>
              </a:lnSpc>
            </a:pPr>
            <a:r>
              <a:rPr sz="1100" spc="20" dirty="0">
                <a:latin typeface="Arial"/>
                <a:cs typeface="Arial"/>
              </a:rPr>
              <a:t>1/ </a:t>
            </a:r>
            <a:r>
              <a:rPr lang="en-US" sz="1100" spc="-25" dirty="0">
                <a:latin typeface="Arial"/>
                <a:cs typeface="Arial"/>
              </a:rPr>
              <a:t>Source</a:t>
            </a:r>
            <a:r>
              <a:rPr sz="1100" spc="-25" dirty="0">
                <a:latin typeface="Arial"/>
                <a:cs typeface="Arial"/>
              </a:rPr>
              <a:t>: </a:t>
            </a:r>
            <a:r>
              <a:rPr sz="1100" spc="-100" dirty="0">
                <a:latin typeface="Arial"/>
                <a:cs typeface="Arial"/>
              </a:rPr>
              <a:t>DANE. </a:t>
            </a:r>
            <a:r>
              <a:rPr lang="en-US" sz="1100" spc="-15" dirty="0">
                <a:latin typeface="Arial"/>
                <a:cs typeface="Arial"/>
              </a:rPr>
              <a:t>Constant base prices </a:t>
            </a:r>
            <a:r>
              <a:rPr sz="1100" spc="-10" dirty="0">
                <a:latin typeface="Arial"/>
                <a:cs typeface="Arial"/>
              </a:rPr>
              <a:t>2009.</a:t>
            </a:r>
            <a:endParaRPr sz="1100" dirty="0">
              <a:latin typeface="Arial"/>
              <a:cs typeface="Arial"/>
            </a:endParaRPr>
          </a:p>
        </p:txBody>
      </p:sp>
    </p:spTree>
    <p:extLst>
      <p:ext uri="{BB962C8B-B14F-4D97-AF65-F5344CB8AC3E}">
        <p14:creationId xmlns:p14="http://schemas.microsoft.com/office/powerpoint/2010/main" val="129671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7243" r="19426" b="2725"/>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5"/>
          <p:cNvSpPr txBox="1"/>
          <p:nvPr/>
        </p:nvSpPr>
        <p:spPr>
          <a:xfrm>
            <a:off x="3408934" y="3207765"/>
            <a:ext cx="5782363" cy="338554"/>
          </a:xfrm>
          <a:prstGeom prst="rect">
            <a:avLst/>
          </a:prstGeom>
          <a:solidFill>
            <a:schemeClr val="bg1"/>
          </a:solidFill>
        </p:spPr>
        <p:txBody>
          <a:bodyPr vert="horz" wrap="square" lIns="0" tIns="0" rIns="0" bIns="0" rtlCol="0">
            <a:spAutoFit/>
          </a:bodyPr>
          <a:lstStyle/>
          <a:p>
            <a:pPr marL="12700">
              <a:lnSpc>
                <a:spcPct val="100000"/>
              </a:lnSpc>
              <a:tabLst>
                <a:tab pos="469265" algn="l"/>
              </a:tabLst>
            </a:pPr>
            <a:r>
              <a:rPr sz="2200" b="1" dirty="0">
                <a:latin typeface="Arial"/>
                <a:cs typeface="Arial"/>
              </a:rPr>
              <a:t>2.	ECOPETROL</a:t>
            </a:r>
            <a:r>
              <a:rPr lang="es-PE" sz="2200" b="1" dirty="0">
                <a:latin typeface="Arial"/>
                <a:cs typeface="Arial"/>
              </a:rPr>
              <a:t>  IN   THE    LAST    YEARS </a:t>
            </a:r>
            <a:endParaRPr sz="2200" dirty="0">
              <a:latin typeface="Arial"/>
              <a:cs typeface="Arial"/>
            </a:endParaRPr>
          </a:p>
        </p:txBody>
      </p:sp>
      <p:sp>
        <p:nvSpPr>
          <p:cNvPr id="6" name="object 5"/>
          <p:cNvSpPr txBox="1"/>
          <p:nvPr/>
        </p:nvSpPr>
        <p:spPr>
          <a:xfrm>
            <a:off x="3561333" y="2177752"/>
            <a:ext cx="5782363" cy="707886"/>
          </a:xfrm>
          <a:prstGeom prst="rect">
            <a:avLst/>
          </a:prstGeom>
          <a:solidFill>
            <a:schemeClr val="bg1"/>
          </a:solidFill>
        </p:spPr>
        <p:txBody>
          <a:bodyPr vert="horz" wrap="square" lIns="0" tIns="0" rIns="0" bIns="0" rtlCol="0">
            <a:spAutoFit/>
          </a:bodyPr>
          <a:lstStyle/>
          <a:p>
            <a:pPr marL="361950" indent="-349250">
              <a:lnSpc>
                <a:spcPct val="100000"/>
              </a:lnSpc>
              <a:tabLst>
                <a:tab pos="469265" algn="l"/>
              </a:tabLst>
            </a:pPr>
            <a:r>
              <a:rPr lang="es-PE" sz="2300" b="1" dirty="0">
                <a:solidFill>
                  <a:schemeClr val="bg2"/>
                </a:solidFill>
                <a:latin typeface="Arial"/>
                <a:cs typeface="Arial"/>
              </a:rPr>
              <a:t>1. </a:t>
            </a:r>
            <a:r>
              <a:rPr lang="es-PE" sz="2300" b="1" dirty="0" err="1">
                <a:solidFill>
                  <a:schemeClr val="bg2"/>
                </a:solidFill>
                <a:latin typeface="Arial"/>
                <a:cs typeface="Arial"/>
              </a:rPr>
              <a:t>HYDROCARBON</a:t>
            </a:r>
            <a:r>
              <a:rPr lang="es-PE" sz="2300" b="1" dirty="0">
                <a:solidFill>
                  <a:schemeClr val="bg2"/>
                </a:solidFill>
                <a:latin typeface="Arial"/>
                <a:cs typeface="Arial"/>
              </a:rPr>
              <a:t> SECTOR IN COLOMBIA</a:t>
            </a:r>
            <a:endParaRPr sz="2300" dirty="0">
              <a:solidFill>
                <a:schemeClr val="bg2"/>
              </a:solidFill>
              <a:latin typeface="Arial"/>
              <a:cs typeface="Arial"/>
            </a:endParaRPr>
          </a:p>
        </p:txBody>
      </p:sp>
    </p:spTree>
    <p:extLst>
      <p:ext uri="{BB962C8B-B14F-4D97-AF65-F5344CB8AC3E}">
        <p14:creationId xmlns:p14="http://schemas.microsoft.com/office/powerpoint/2010/main" val="278421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4648" r="19933" b="4327"/>
          <a:stretch/>
        </p:blipFill>
        <p:spPr bwMode="auto">
          <a:xfrm>
            <a:off x="0" y="74142"/>
            <a:ext cx="9721850" cy="678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3"/>
          <p:cNvSpPr txBox="1"/>
          <p:nvPr/>
        </p:nvSpPr>
        <p:spPr>
          <a:xfrm>
            <a:off x="186334" y="1174780"/>
            <a:ext cx="8941900" cy="2739211"/>
          </a:xfrm>
          <a:prstGeom prst="rect">
            <a:avLst/>
          </a:prstGeom>
          <a:solidFill>
            <a:schemeClr val="bg1"/>
          </a:solidFill>
        </p:spPr>
        <p:txBody>
          <a:bodyPr vert="horz" wrap="square" lIns="0" tIns="0" rIns="0" bIns="0" rtlCol="0">
            <a:spAutoFit/>
          </a:bodyPr>
          <a:lstStyle/>
          <a:p>
            <a:pPr marL="12700">
              <a:lnSpc>
                <a:spcPct val="100000"/>
              </a:lnSpc>
            </a:pPr>
            <a:r>
              <a:rPr sz="1600" b="1" spc="-10" dirty="0">
                <a:latin typeface="Arial"/>
                <a:cs typeface="Arial"/>
              </a:rPr>
              <a:t>2003 </a:t>
            </a:r>
            <a:r>
              <a:rPr lang="en-US" sz="1600" b="1" spc="290" dirty="0">
                <a:latin typeface="Arial"/>
                <a:cs typeface="Arial"/>
              </a:rPr>
              <a:t>–</a:t>
            </a:r>
            <a:r>
              <a:rPr sz="1600" b="1" spc="-215" dirty="0">
                <a:latin typeface="Arial"/>
                <a:cs typeface="Arial"/>
              </a:rPr>
              <a:t> </a:t>
            </a:r>
            <a:r>
              <a:rPr lang="en-US" sz="1600" b="1" spc="-25" dirty="0" err="1">
                <a:latin typeface="Arial"/>
                <a:cs typeface="Arial"/>
              </a:rPr>
              <a:t>Decre</a:t>
            </a:r>
            <a:r>
              <a:rPr lang="es-PE" sz="1600" b="1" spc="-25" dirty="0">
                <a:latin typeface="Arial"/>
                <a:cs typeface="Arial"/>
              </a:rPr>
              <a:t>e  </a:t>
            </a:r>
            <a:r>
              <a:rPr sz="1600" b="1" spc="-10" dirty="0">
                <a:latin typeface="Arial"/>
                <a:cs typeface="Arial"/>
              </a:rPr>
              <a:t>1760</a:t>
            </a:r>
            <a:endParaRPr sz="1600" dirty="0">
              <a:latin typeface="Arial"/>
              <a:cs typeface="Arial"/>
            </a:endParaRPr>
          </a:p>
          <a:p>
            <a:pPr marL="190500" indent="-177800" algn="just">
              <a:lnSpc>
                <a:spcPct val="100000"/>
              </a:lnSpc>
              <a:spcBef>
                <a:spcPts val="960"/>
              </a:spcBef>
              <a:buChar char="•"/>
              <a:tabLst>
                <a:tab pos="191135" algn="l"/>
              </a:tabLst>
            </a:pPr>
            <a:r>
              <a:rPr lang="en-US" sz="1600" spc="-35" dirty="0">
                <a:latin typeface="Arial"/>
                <a:cs typeface="Arial"/>
              </a:rPr>
              <a:t>Public Company by Shares with the structure of a Limited Company. </a:t>
            </a:r>
            <a:endParaRPr sz="1600" dirty="0">
              <a:latin typeface="Arial"/>
              <a:cs typeface="Arial"/>
            </a:endParaRPr>
          </a:p>
          <a:p>
            <a:pPr marL="190500" indent="-177800">
              <a:lnSpc>
                <a:spcPct val="100000"/>
              </a:lnSpc>
              <a:spcBef>
                <a:spcPts val="960"/>
              </a:spcBef>
              <a:buChar char="•"/>
              <a:tabLst>
                <a:tab pos="191135" algn="l"/>
              </a:tabLst>
            </a:pPr>
            <a:r>
              <a:rPr lang="en-US" sz="1600" spc="30" dirty="0">
                <a:latin typeface="Arial"/>
                <a:cs typeface="Arial"/>
              </a:rPr>
              <a:t>Dedicated to industrial and commercial activity. </a:t>
            </a:r>
            <a:endParaRPr sz="1600" dirty="0">
              <a:latin typeface="Arial"/>
              <a:cs typeface="Arial"/>
            </a:endParaRPr>
          </a:p>
          <a:p>
            <a:pPr marL="190500" marR="5080" indent="-177800" algn="just">
              <a:lnSpc>
                <a:spcPct val="100000"/>
              </a:lnSpc>
              <a:spcBef>
                <a:spcPts val="960"/>
              </a:spcBef>
              <a:buChar char="•"/>
              <a:tabLst>
                <a:tab pos="191135" algn="l"/>
              </a:tabLst>
            </a:pPr>
            <a:r>
              <a:rPr lang="en-US" sz="1600" spc="10" dirty="0">
                <a:latin typeface="Arial"/>
                <a:cs typeface="Arial"/>
              </a:rPr>
              <a:t>Keeps in Ecopetrol S.A. the administration of partnership contracts, the direct operation areas and the production of both. </a:t>
            </a:r>
            <a:endParaRPr sz="1600" spc="10" dirty="0">
              <a:latin typeface="Arial"/>
              <a:cs typeface="Arial"/>
            </a:endParaRPr>
          </a:p>
          <a:p>
            <a:pPr marL="12700">
              <a:lnSpc>
                <a:spcPct val="100000"/>
              </a:lnSpc>
              <a:spcBef>
                <a:spcPts val="960"/>
              </a:spcBef>
            </a:pPr>
            <a:r>
              <a:rPr lang="en-US" sz="1600" spc="-20" dirty="0">
                <a:latin typeface="Arial"/>
                <a:cs typeface="Arial"/>
              </a:rPr>
              <a:t>It was established that Ecopetrol would be: </a:t>
            </a:r>
            <a:endParaRPr sz="1600" dirty="0">
              <a:latin typeface="Arial"/>
              <a:cs typeface="Arial"/>
            </a:endParaRPr>
          </a:p>
          <a:p>
            <a:pPr marL="190500" indent="-177800">
              <a:lnSpc>
                <a:spcPct val="100000"/>
              </a:lnSpc>
              <a:spcBef>
                <a:spcPts val="960"/>
              </a:spcBef>
              <a:buChar char="•"/>
              <a:tabLst>
                <a:tab pos="191135" algn="l"/>
              </a:tabLst>
            </a:pPr>
            <a:r>
              <a:rPr lang="en-US" sz="1600" spc="-30" dirty="0">
                <a:latin typeface="Arial"/>
                <a:cs typeface="Arial"/>
              </a:rPr>
              <a:t>From the team of public companies.</a:t>
            </a:r>
            <a:endParaRPr sz="1600" dirty="0">
              <a:latin typeface="Arial"/>
              <a:cs typeface="Arial"/>
            </a:endParaRPr>
          </a:p>
          <a:p>
            <a:pPr marL="190500" indent="-177800">
              <a:lnSpc>
                <a:spcPct val="100000"/>
              </a:lnSpc>
              <a:spcBef>
                <a:spcPts val="960"/>
              </a:spcBef>
              <a:buChar char="•"/>
              <a:tabLst>
                <a:tab pos="191135" algn="l"/>
              </a:tabLst>
            </a:pPr>
            <a:r>
              <a:rPr lang="en-US" sz="1600" spc="25" dirty="0">
                <a:latin typeface="Arial"/>
                <a:cs typeface="Arial"/>
              </a:rPr>
              <a:t>Another player in the industry. </a:t>
            </a:r>
            <a:endParaRPr sz="1600" dirty="0">
              <a:latin typeface="Arial"/>
              <a:cs typeface="Arial"/>
            </a:endParaRPr>
          </a:p>
        </p:txBody>
      </p:sp>
      <p:sp>
        <p:nvSpPr>
          <p:cNvPr id="4" name="3 Rectángulo"/>
          <p:cNvSpPr/>
          <p:nvPr/>
        </p:nvSpPr>
        <p:spPr>
          <a:xfrm>
            <a:off x="186334" y="4040119"/>
            <a:ext cx="4860925" cy="2210862"/>
          </a:xfrm>
          <a:prstGeom prst="rect">
            <a:avLst/>
          </a:prstGeom>
          <a:solidFill>
            <a:schemeClr val="bg1"/>
          </a:solidFill>
        </p:spPr>
        <p:txBody>
          <a:bodyPr>
            <a:spAutoFit/>
          </a:bodyPr>
          <a:lstStyle/>
          <a:p>
            <a:pPr marL="12700">
              <a:lnSpc>
                <a:spcPct val="100000"/>
              </a:lnSpc>
            </a:pPr>
            <a:r>
              <a:rPr lang="en-US" sz="1600" b="1" spc="-10" dirty="0">
                <a:latin typeface="Arial"/>
                <a:cs typeface="Arial"/>
              </a:rPr>
              <a:t>2004 </a:t>
            </a:r>
            <a:r>
              <a:rPr lang="en-US" sz="1600" b="1" spc="-185" dirty="0">
                <a:latin typeface="Arial"/>
                <a:cs typeface="Arial"/>
              </a:rPr>
              <a:t>and</a:t>
            </a:r>
            <a:r>
              <a:rPr lang="en-US" sz="1600" b="1" spc="-165" dirty="0">
                <a:latin typeface="Arial"/>
                <a:cs typeface="Arial"/>
              </a:rPr>
              <a:t> </a:t>
            </a:r>
            <a:r>
              <a:rPr lang="en-US" sz="1600" b="1" spc="-10" dirty="0">
                <a:latin typeface="Arial"/>
                <a:cs typeface="Arial"/>
              </a:rPr>
              <a:t>2005</a:t>
            </a:r>
            <a:endParaRPr lang="en-US" sz="1600" dirty="0">
              <a:latin typeface="Arial"/>
              <a:cs typeface="Arial"/>
            </a:endParaRPr>
          </a:p>
          <a:p>
            <a:pPr marL="12700">
              <a:lnSpc>
                <a:spcPct val="100000"/>
              </a:lnSpc>
              <a:spcBef>
                <a:spcPts val="960"/>
              </a:spcBef>
            </a:pPr>
            <a:r>
              <a:rPr lang="en-US" sz="1600" spc="35" dirty="0">
                <a:latin typeface="Arial"/>
                <a:cs typeface="Arial"/>
              </a:rPr>
              <a:t>Internal Transformation Process: </a:t>
            </a:r>
            <a:endParaRPr lang="en-US" sz="1600" dirty="0">
              <a:latin typeface="Arial"/>
              <a:cs typeface="Arial"/>
            </a:endParaRPr>
          </a:p>
          <a:p>
            <a:pPr marL="190500" indent="-177800">
              <a:lnSpc>
                <a:spcPct val="100000"/>
              </a:lnSpc>
              <a:spcBef>
                <a:spcPts val="960"/>
              </a:spcBef>
              <a:buChar char="•"/>
              <a:tabLst>
                <a:tab pos="191135" algn="l"/>
              </a:tabLst>
            </a:pPr>
            <a:r>
              <a:rPr lang="en-US" sz="1600" spc="20" dirty="0">
                <a:latin typeface="Arial"/>
                <a:cs typeface="Arial"/>
              </a:rPr>
              <a:t>Business Management System</a:t>
            </a:r>
            <a:endParaRPr lang="en-US" sz="1600" dirty="0">
              <a:latin typeface="Arial"/>
              <a:cs typeface="Arial"/>
            </a:endParaRPr>
          </a:p>
          <a:p>
            <a:pPr marL="190500" indent="-177800">
              <a:lnSpc>
                <a:spcPct val="100000"/>
              </a:lnSpc>
              <a:spcBef>
                <a:spcPts val="960"/>
              </a:spcBef>
              <a:buChar char="•"/>
              <a:tabLst>
                <a:tab pos="191135" algn="l"/>
              </a:tabLst>
            </a:pPr>
            <a:r>
              <a:rPr lang="en-US" sz="1600" spc="-20" dirty="0">
                <a:latin typeface="Arial"/>
                <a:cs typeface="Arial"/>
              </a:rPr>
              <a:t>1</a:t>
            </a:r>
            <a:r>
              <a:rPr lang="en-US" sz="1600" spc="-20" baseline="30000" dirty="0">
                <a:latin typeface="Arial"/>
                <a:cs typeface="Arial"/>
              </a:rPr>
              <a:t>st</a:t>
            </a:r>
            <a:r>
              <a:rPr lang="en-US" sz="1600" spc="-20" dirty="0">
                <a:latin typeface="Arial"/>
                <a:cs typeface="Arial"/>
              </a:rPr>
              <a:t> Code of Good Government</a:t>
            </a:r>
            <a:endParaRPr lang="en-US" sz="1600" dirty="0">
              <a:latin typeface="Arial"/>
              <a:cs typeface="Arial"/>
            </a:endParaRPr>
          </a:p>
          <a:p>
            <a:pPr marL="190500" indent="-177800">
              <a:lnSpc>
                <a:spcPct val="100000"/>
              </a:lnSpc>
              <a:spcBef>
                <a:spcPts val="960"/>
              </a:spcBef>
              <a:buChar char="•"/>
              <a:tabLst>
                <a:tab pos="191135" algn="l"/>
              </a:tabLst>
            </a:pPr>
            <a:r>
              <a:rPr lang="en-US" sz="1600" spc="5" dirty="0">
                <a:latin typeface="Arial"/>
                <a:cs typeface="Arial"/>
              </a:rPr>
              <a:t>Operational Excellency </a:t>
            </a:r>
            <a:endParaRPr lang="en-US" sz="1600" dirty="0">
              <a:latin typeface="Arial"/>
              <a:cs typeface="Arial"/>
            </a:endParaRPr>
          </a:p>
          <a:p>
            <a:pPr marL="190500" indent="-177800">
              <a:lnSpc>
                <a:spcPct val="100000"/>
              </a:lnSpc>
              <a:spcBef>
                <a:spcPts val="960"/>
              </a:spcBef>
              <a:buChar char="•"/>
              <a:tabLst>
                <a:tab pos="191135" algn="l"/>
              </a:tabLst>
            </a:pPr>
            <a:r>
              <a:rPr lang="en-US" sz="1600" spc="15" dirty="0">
                <a:latin typeface="Arial"/>
                <a:cs typeface="Arial"/>
              </a:rPr>
              <a:t>Strategic Review </a:t>
            </a:r>
            <a:endParaRPr lang="en-US" sz="1600" dirty="0">
              <a:latin typeface="Arial"/>
              <a:cs typeface="Arial"/>
            </a:endParaRPr>
          </a:p>
        </p:txBody>
      </p:sp>
      <p:sp>
        <p:nvSpPr>
          <p:cNvPr id="6" name="5 Rectángulo"/>
          <p:cNvSpPr/>
          <p:nvPr/>
        </p:nvSpPr>
        <p:spPr>
          <a:xfrm>
            <a:off x="0" y="189214"/>
            <a:ext cx="9721850" cy="707886"/>
          </a:xfrm>
          <a:prstGeom prst="rect">
            <a:avLst/>
          </a:prstGeom>
          <a:solidFill>
            <a:schemeClr val="bg1"/>
          </a:solidFill>
        </p:spPr>
        <p:txBody>
          <a:bodyPr wrap="square">
            <a:spAutoFit/>
          </a:bodyPr>
          <a:lstStyle/>
          <a:p>
            <a:r>
              <a:rPr lang="en-US" sz="2000" spc="60" dirty="0">
                <a:latin typeface="Arial Black" panose="020B0A04020102020204" pitchFamily="34" charset="0"/>
              </a:rPr>
              <a:t>As Colombia developed a transformation, </a:t>
            </a:r>
            <a:r>
              <a:rPr lang="en-US" sz="2000" spc="60" dirty="0" err="1">
                <a:latin typeface="Arial Black" panose="020B0A04020102020204" pitchFamily="34" charset="0"/>
              </a:rPr>
              <a:t>Ecopetrol</a:t>
            </a:r>
            <a:r>
              <a:rPr lang="en-US" sz="2000" spc="60" dirty="0">
                <a:latin typeface="Arial Black" panose="020B0A04020102020204" pitchFamily="34" charset="0"/>
              </a:rPr>
              <a:t> also had important changes </a:t>
            </a:r>
            <a:endParaRPr lang="es-PE" sz="2000" dirty="0">
              <a:latin typeface="Arial Black" panose="020B0A04020102020204" pitchFamily="34" charset="0"/>
            </a:endParaRPr>
          </a:p>
        </p:txBody>
      </p:sp>
    </p:spTree>
    <p:extLst>
      <p:ext uri="{BB962C8B-B14F-4D97-AF65-F5344CB8AC3E}">
        <p14:creationId xmlns:p14="http://schemas.microsoft.com/office/powerpoint/2010/main" val="38865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3" t="16811" r="19679" b="2412"/>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3"/>
          <p:cNvSpPr txBox="1"/>
          <p:nvPr/>
        </p:nvSpPr>
        <p:spPr>
          <a:xfrm>
            <a:off x="60205" y="1029461"/>
            <a:ext cx="9068025" cy="5227072"/>
          </a:xfrm>
          <a:prstGeom prst="rect">
            <a:avLst/>
          </a:prstGeom>
          <a:solidFill>
            <a:schemeClr val="bg1"/>
          </a:solidFill>
        </p:spPr>
        <p:txBody>
          <a:bodyPr vert="horz" wrap="square" lIns="0" tIns="0" rIns="0" bIns="0" rtlCol="0">
            <a:spAutoFit/>
          </a:bodyPr>
          <a:lstStyle/>
          <a:p>
            <a:pPr marL="12700">
              <a:lnSpc>
                <a:spcPct val="100000"/>
              </a:lnSpc>
            </a:pPr>
            <a:r>
              <a:rPr sz="1600" b="1" spc="-10" dirty="0">
                <a:latin typeface="Arial"/>
                <a:cs typeface="Arial"/>
              </a:rPr>
              <a:t>2006 </a:t>
            </a:r>
            <a:r>
              <a:rPr sz="1600" b="1" spc="290" dirty="0">
                <a:latin typeface="Arial"/>
                <a:cs typeface="Arial"/>
              </a:rPr>
              <a:t>-</a:t>
            </a:r>
            <a:r>
              <a:rPr sz="1600" b="1" spc="-60" dirty="0">
                <a:latin typeface="Arial"/>
                <a:cs typeface="Arial"/>
              </a:rPr>
              <a:t> </a:t>
            </a:r>
            <a:r>
              <a:rPr sz="1600" b="1" spc="-165" dirty="0">
                <a:latin typeface="Arial"/>
                <a:cs typeface="Arial"/>
              </a:rPr>
              <a:t>L</a:t>
            </a:r>
            <a:r>
              <a:rPr lang="en-US" sz="1600" b="1" spc="-165" dirty="0">
                <a:latin typeface="Arial"/>
                <a:cs typeface="Arial"/>
              </a:rPr>
              <a:t>aw</a:t>
            </a:r>
            <a:r>
              <a:rPr sz="1600" b="1" spc="-165" dirty="0">
                <a:latin typeface="Arial"/>
                <a:cs typeface="Arial"/>
              </a:rPr>
              <a:t> </a:t>
            </a:r>
            <a:r>
              <a:rPr lang="es-PE" sz="1600" b="1" spc="-165" dirty="0">
                <a:latin typeface="Arial"/>
                <a:cs typeface="Arial"/>
              </a:rPr>
              <a:t> </a:t>
            </a:r>
            <a:r>
              <a:rPr sz="1600" b="1" spc="-10" dirty="0">
                <a:latin typeface="Arial"/>
                <a:cs typeface="Arial"/>
              </a:rPr>
              <a:t>1118</a:t>
            </a:r>
            <a:endParaRPr sz="1600" dirty="0">
              <a:latin typeface="Arial"/>
              <a:cs typeface="Arial"/>
            </a:endParaRPr>
          </a:p>
          <a:p>
            <a:pPr marL="190500" indent="-177800" algn="just">
              <a:lnSpc>
                <a:spcPct val="100000"/>
              </a:lnSpc>
              <a:spcBef>
                <a:spcPts val="960"/>
              </a:spcBef>
              <a:buChar char="•"/>
              <a:tabLst>
                <a:tab pos="191135" algn="l"/>
              </a:tabLst>
            </a:pPr>
            <a:r>
              <a:rPr lang="en-US" sz="1600" spc="-15" dirty="0">
                <a:latin typeface="Arial"/>
                <a:cs typeface="Arial"/>
              </a:rPr>
              <a:t>It is the completion of the Process initiated by the Decree Law 1760 of 2003. </a:t>
            </a:r>
            <a:endParaRPr sz="1600" dirty="0">
              <a:latin typeface="Arial"/>
              <a:cs typeface="Arial"/>
            </a:endParaRPr>
          </a:p>
          <a:p>
            <a:pPr marL="190500" marR="5080" indent="-177800" algn="just">
              <a:lnSpc>
                <a:spcPct val="100000"/>
              </a:lnSpc>
              <a:spcBef>
                <a:spcPts val="960"/>
              </a:spcBef>
              <a:buChar char="•"/>
              <a:tabLst>
                <a:tab pos="191135" algn="l"/>
              </a:tabLst>
            </a:pPr>
            <a:r>
              <a:rPr lang="en-US" sz="1600" spc="-45" dirty="0" err="1">
                <a:latin typeface="Arial"/>
                <a:cs typeface="Arial"/>
              </a:rPr>
              <a:t>Ecopetrol</a:t>
            </a:r>
            <a:r>
              <a:rPr lang="en-US" sz="1600" spc="-45" dirty="0">
                <a:latin typeface="Arial"/>
                <a:cs typeface="Arial"/>
              </a:rPr>
              <a:t> is consolidated as a limited company, independent from the national budget,  subject to the private laws regulations and with possibilities of incorporating to its assets private capital up to  a maximum of 20%. </a:t>
            </a:r>
            <a:endParaRPr sz="1600" dirty="0">
              <a:latin typeface="Arial"/>
              <a:cs typeface="Arial"/>
            </a:endParaRPr>
          </a:p>
          <a:p>
            <a:pPr marL="298450" marR="2193925" indent="-285750">
              <a:lnSpc>
                <a:spcPct val="150000"/>
              </a:lnSpc>
              <a:buFont typeface="Arial" panose="020B0604020202020204" pitchFamily="34" charset="0"/>
              <a:buChar char="•"/>
            </a:pPr>
            <a:r>
              <a:rPr lang="es-PE" sz="1600" spc="10" dirty="0">
                <a:latin typeface="Arial"/>
                <a:cs typeface="Arial"/>
              </a:rPr>
              <a:t>Ecopetrol </a:t>
            </a:r>
            <a:r>
              <a:rPr lang="en-US" sz="1600" spc="10" dirty="0">
                <a:latin typeface="Arial"/>
                <a:cs typeface="Arial"/>
              </a:rPr>
              <a:t>was</a:t>
            </a:r>
            <a:r>
              <a:rPr lang="es-PE" sz="1600" spc="10" dirty="0">
                <a:latin typeface="Arial"/>
                <a:cs typeface="Arial"/>
              </a:rPr>
              <a:t> </a:t>
            </a:r>
            <a:r>
              <a:rPr lang="en-US" sz="1600" spc="10" dirty="0">
                <a:latin typeface="Arial"/>
                <a:cs typeface="Arial"/>
              </a:rPr>
              <a:t>established</a:t>
            </a:r>
            <a:r>
              <a:rPr lang="es-PE" sz="1600" spc="10" dirty="0">
                <a:latin typeface="Arial"/>
                <a:cs typeface="Arial"/>
              </a:rPr>
              <a:t> </a:t>
            </a:r>
            <a:r>
              <a:rPr lang="en-US" sz="1600" spc="10" dirty="0">
                <a:latin typeface="Arial"/>
                <a:cs typeface="Arial"/>
              </a:rPr>
              <a:t>to</a:t>
            </a:r>
            <a:r>
              <a:rPr lang="es-PE" sz="1600" spc="10" dirty="0">
                <a:latin typeface="Arial"/>
                <a:cs typeface="Arial"/>
              </a:rPr>
              <a:t> be </a:t>
            </a:r>
            <a:r>
              <a:rPr lang="en-US" sz="1600" spc="10" dirty="0">
                <a:latin typeface="Arial"/>
                <a:cs typeface="Arial"/>
              </a:rPr>
              <a:t>the</a:t>
            </a:r>
            <a:r>
              <a:rPr lang="es-PE" sz="1600" spc="10" dirty="0">
                <a:latin typeface="Arial"/>
                <a:cs typeface="Arial"/>
              </a:rPr>
              <a:t> </a:t>
            </a:r>
            <a:r>
              <a:rPr lang="en-US" sz="1600" spc="10" dirty="0">
                <a:latin typeface="Arial"/>
                <a:cs typeface="Arial"/>
              </a:rPr>
              <a:t>team</a:t>
            </a:r>
            <a:r>
              <a:rPr lang="es-PE" sz="1600" spc="10" dirty="0">
                <a:latin typeface="Arial"/>
                <a:cs typeface="Arial"/>
              </a:rPr>
              <a:t> of </a:t>
            </a:r>
            <a:r>
              <a:rPr lang="en-US" sz="1600" spc="10" dirty="0">
                <a:latin typeface="Arial"/>
                <a:cs typeface="Arial"/>
              </a:rPr>
              <a:t>the</a:t>
            </a:r>
            <a:r>
              <a:rPr lang="es-PE" sz="1600" spc="10" dirty="0">
                <a:latin typeface="Arial"/>
                <a:cs typeface="Arial"/>
              </a:rPr>
              <a:t> </a:t>
            </a:r>
            <a:r>
              <a:rPr lang="en-US" sz="1600" spc="10" dirty="0">
                <a:latin typeface="Arial"/>
                <a:cs typeface="Arial"/>
              </a:rPr>
              <a:t>mixed</a:t>
            </a:r>
            <a:r>
              <a:rPr lang="es-PE" sz="1600" spc="10" dirty="0">
                <a:latin typeface="Arial"/>
                <a:cs typeface="Arial"/>
              </a:rPr>
              <a:t> </a:t>
            </a:r>
            <a:r>
              <a:rPr lang="en-US" sz="1600" spc="10" dirty="0">
                <a:latin typeface="Arial"/>
                <a:cs typeface="Arial"/>
              </a:rPr>
              <a:t>companies</a:t>
            </a:r>
            <a:r>
              <a:rPr lang="es-PE" sz="1600" spc="10" dirty="0">
                <a:latin typeface="Arial"/>
                <a:cs typeface="Arial"/>
              </a:rPr>
              <a:t> </a:t>
            </a:r>
            <a:r>
              <a:rPr sz="1600" spc="10" dirty="0">
                <a:latin typeface="Arial"/>
                <a:cs typeface="Arial"/>
              </a:rPr>
              <a:t>  </a:t>
            </a:r>
            <a:r>
              <a:rPr lang="en-US" sz="1600" spc="40" dirty="0">
                <a:latin typeface="Arial"/>
                <a:cs typeface="Arial"/>
              </a:rPr>
              <a:t>Implementation of corporate governance standards </a:t>
            </a:r>
            <a:endParaRPr sz="1600" dirty="0">
              <a:latin typeface="Arial"/>
              <a:cs typeface="Arial"/>
            </a:endParaRPr>
          </a:p>
          <a:p>
            <a:pPr marL="298450" indent="-285750">
              <a:lnSpc>
                <a:spcPct val="100000"/>
              </a:lnSpc>
              <a:spcBef>
                <a:spcPts val="960"/>
              </a:spcBef>
              <a:buFont typeface="Arial" panose="020B0604020202020204" pitchFamily="34" charset="0"/>
              <a:buChar char="•"/>
            </a:pPr>
            <a:r>
              <a:rPr lang="en-US" sz="1600" spc="25" dirty="0" err="1">
                <a:latin typeface="Arial"/>
                <a:cs typeface="Arial"/>
              </a:rPr>
              <a:t>Ecopetrol</a:t>
            </a:r>
            <a:r>
              <a:rPr lang="en-US" sz="1600" spc="25" dirty="0">
                <a:latin typeface="Arial"/>
                <a:cs typeface="Arial"/>
              </a:rPr>
              <a:t> internationalization with the creation of a subsidiary in Brazil </a:t>
            </a:r>
            <a:endParaRPr sz="1600" dirty="0">
              <a:latin typeface="Arial"/>
              <a:cs typeface="Arial"/>
            </a:endParaRPr>
          </a:p>
          <a:p>
            <a:pPr>
              <a:lnSpc>
                <a:spcPct val="100000"/>
              </a:lnSpc>
            </a:pPr>
            <a:endParaRPr sz="1600" dirty="0">
              <a:latin typeface="Times New Roman"/>
              <a:cs typeface="Times New Roman"/>
            </a:endParaRPr>
          </a:p>
          <a:p>
            <a:pPr>
              <a:lnSpc>
                <a:spcPct val="100000"/>
              </a:lnSpc>
              <a:spcBef>
                <a:spcPts val="45"/>
              </a:spcBef>
            </a:pPr>
            <a:endParaRPr sz="1700" dirty="0">
              <a:latin typeface="Times New Roman"/>
              <a:cs typeface="Times New Roman"/>
            </a:endParaRPr>
          </a:p>
          <a:p>
            <a:pPr marL="12700">
              <a:lnSpc>
                <a:spcPct val="100000"/>
              </a:lnSpc>
            </a:pPr>
            <a:r>
              <a:rPr sz="1600" b="1" spc="-5" dirty="0">
                <a:latin typeface="Arial"/>
                <a:cs typeface="Arial"/>
              </a:rPr>
              <a:t>2007</a:t>
            </a:r>
            <a:endParaRPr sz="1600" dirty="0">
              <a:latin typeface="Arial"/>
              <a:cs typeface="Arial"/>
            </a:endParaRPr>
          </a:p>
          <a:p>
            <a:pPr marL="190500" indent="-177800">
              <a:lnSpc>
                <a:spcPct val="100000"/>
              </a:lnSpc>
              <a:spcBef>
                <a:spcPts val="960"/>
              </a:spcBef>
              <a:buChar char="•"/>
              <a:tabLst>
                <a:tab pos="191135" algn="l"/>
              </a:tabLst>
            </a:pPr>
            <a:r>
              <a:rPr lang="es-PE" sz="1600" spc="35" dirty="0" err="1">
                <a:latin typeface="Arial"/>
                <a:cs typeface="Arial"/>
              </a:rPr>
              <a:t>Mixed</a:t>
            </a:r>
            <a:r>
              <a:rPr lang="es-PE" sz="1600" spc="35" dirty="0">
                <a:latin typeface="Arial"/>
                <a:cs typeface="Arial"/>
              </a:rPr>
              <a:t> </a:t>
            </a:r>
            <a:r>
              <a:rPr lang="es-PE" sz="1600" spc="35" dirty="0" err="1">
                <a:latin typeface="Arial"/>
                <a:cs typeface="Arial"/>
              </a:rPr>
              <a:t>Economy</a:t>
            </a:r>
            <a:r>
              <a:rPr lang="es-PE" sz="1600" spc="35" dirty="0">
                <a:latin typeface="Arial"/>
                <a:cs typeface="Arial"/>
              </a:rPr>
              <a:t> Company</a:t>
            </a:r>
            <a:endParaRPr sz="1600" dirty="0">
              <a:latin typeface="Arial"/>
              <a:cs typeface="Arial"/>
            </a:endParaRPr>
          </a:p>
          <a:p>
            <a:pPr marL="190500" indent="-177800">
              <a:lnSpc>
                <a:spcPct val="100000"/>
              </a:lnSpc>
              <a:spcBef>
                <a:spcPts val="960"/>
              </a:spcBef>
              <a:buChar char="•"/>
              <a:tabLst>
                <a:tab pos="191135" algn="l"/>
              </a:tabLst>
            </a:pPr>
            <a:r>
              <a:rPr lang="en-US" sz="1600" spc="25" dirty="0">
                <a:latin typeface="Arial"/>
                <a:cs typeface="Arial"/>
              </a:rPr>
              <a:t>The CBG is updated according to the standards for shares issuers</a:t>
            </a:r>
            <a:endParaRPr sz="1600" dirty="0">
              <a:latin typeface="Arial"/>
              <a:cs typeface="Arial"/>
            </a:endParaRPr>
          </a:p>
          <a:p>
            <a:pPr marL="190500" indent="-177800">
              <a:lnSpc>
                <a:spcPct val="100000"/>
              </a:lnSpc>
              <a:spcBef>
                <a:spcPts val="960"/>
              </a:spcBef>
              <a:buChar char="•"/>
              <a:tabLst>
                <a:tab pos="191135" algn="l"/>
              </a:tabLst>
            </a:pPr>
            <a:r>
              <a:rPr lang="en-US" sz="1600" spc="-25" dirty="0">
                <a:latin typeface="Arial"/>
                <a:cs typeface="Arial"/>
              </a:rPr>
              <a:t>First shares issue: </a:t>
            </a:r>
            <a:r>
              <a:rPr lang="en-US" sz="1600" spc="-120" dirty="0" err="1">
                <a:latin typeface="Arial"/>
                <a:cs typeface="Arial"/>
              </a:rPr>
              <a:t>BUSD</a:t>
            </a:r>
            <a:r>
              <a:rPr lang="en-US" sz="1600" spc="-120" dirty="0">
                <a:latin typeface="Arial"/>
                <a:cs typeface="Arial"/>
              </a:rPr>
              <a:t> 2.8</a:t>
            </a:r>
            <a:r>
              <a:rPr lang="en-US" sz="1600" spc="-110" dirty="0">
                <a:latin typeface="Arial"/>
                <a:cs typeface="Arial"/>
              </a:rPr>
              <a:t> </a:t>
            </a:r>
            <a:r>
              <a:rPr lang="en-US" sz="1600" spc="-25" dirty="0">
                <a:latin typeface="Arial"/>
                <a:cs typeface="Arial"/>
              </a:rPr>
              <a:t>(10.1%) </a:t>
            </a:r>
            <a:endParaRPr sz="1600" dirty="0">
              <a:latin typeface="Arial"/>
              <a:cs typeface="Arial"/>
            </a:endParaRPr>
          </a:p>
          <a:p>
            <a:pPr marL="190500" indent="-177800">
              <a:lnSpc>
                <a:spcPct val="100000"/>
              </a:lnSpc>
              <a:spcBef>
                <a:spcPts val="960"/>
              </a:spcBef>
              <a:buChar char="•"/>
              <a:tabLst>
                <a:tab pos="191135" algn="l"/>
              </a:tabLst>
            </a:pPr>
            <a:r>
              <a:rPr sz="1600" spc="-175" dirty="0" err="1">
                <a:latin typeface="Arial"/>
                <a:cs typeface="Arial"/>
              </a:rPr>
              <a:t>BVC</a:t>
            </a:r>
            <a:r>
              <a:rPr lang="es-PE" sz="1600" spc="-175" dirty="0">
                <a:latin typeface="Arial"/>
                <a:cs typeface="Arial"/>
              </a:rPr>
              <a:t> </a:t>
            </a:r>
            <a:r>
              <a:rPr lang="es-PE" sz="1600" spc="-15" dirty="0">
                <a:latin typeface="Arial"/>
                <a:cs typeface="Arial"/>
              </a:rPr>
              <a:t>Stock </a:t>
            </a:r>
            <a:r>
              <a:rPr lang="en-US" sz="1600" spc="-15" dirty="0">
                <a:latin typeface="Arial"/>
                <a:cs typeface="Arial"/>
              </a:rPr>
              <a:t>Exchange</a:t>
            </a:r>
            <a:r>
              <a:rPr lang="es-PE" sz="1600" spc="-15" dirty="0">
                <a:latin typeface="Arial"/>
                <a:cs typeface="Arial"/>
              </a:rPr>
              <a:t> </a:t>
            </a:r>
            <a:r>
              <a:rPr lang="en-US" sz="1600" spc="-15" dirty="0">
                <a:latin typeface="Arial"/>
                <a:cs typeface="Arial"/>
              </a:rPr>
              <a:t>Price </a:t>
            </a:r>
          </a:p>
          <a:p>
            <a:pPr marL="190500" indent="-177800">
              <a:lnSpc>
                <a:spcPct val="100000"/>
              </a:lnSpc>
              <a:spcBef>
                <a:spcPts val="960"/>
              </a:spcBef>
              <a:buChar char="•"/>
              <a:tabLst>
                <a:tab pos="191135" algn="l"/>
              </a:tabLst>
            </a:pPr>
            <a:r>
              <a:rPr lang="en-US" sz="1600" spc="15" dirty="0">
                <a:latin typeface="Arial"/>
                <a:cs typeface="Arial"/>
              </a:rPr>
              <a:t>New Corporate Image </a:t>
            </a:r>
            <a:endParaRPr sz="1600" dirty="0">
              <a:latin typeface="Arial"/>
              <a:cs typeface="Aria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091" t="58072" r="19180" b="37825"/>
          <a:stretch/>
        </p:blipFill>
        <p:spPr bwMode="auto">
          <a:xfrm>
            <a:off x="7806782" y="3193251"/>
            <a:ext cx="1739915" cy="479281"/>
          </a:xfrm>
          <a:prstGeom prst="rect">
            <a:avLst/>
          </a:prstGeom>
          <a:solidFill>
            <a:schemeClr val="bg1"/>
          </a:solidFill>
          <a:ln>
            <a:noFill/>
          </a:ln>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091" t="58072" r="19180" b="37825"/>
          <a:stretch/>
        </p:blipFill>
        <p:spPr bwMode="auto">
          <a:xfrm>
            <a:off x="5436247" y="5359746"/>
            <a:ext cx="1739915" cy="47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0"/>
            <a:ext cx="9721850" cy="738664"/>
          </a:xfrm>
          <a:prstGeom prst="rect">
            <a:avLst/>
          </a:prstGeom>
          <a:solidFill>
            <a:schemeClr val="bg1"/>
          </a:solidFill>
        </p:spPr>
        <p:txBody>
          <a:bodyPr wrap="square">
            <a:spAutoFit/>
          </a:bodyPr>
          <a:lstStyle/>
          <a:p>
            <a:r>
              <a:rPr lang="en-US" sz="2100" spc="60" dirty="0">
                <a:latin typeface="Arial Black" panose="020B0A04020102020204" pitchFamily="34" charset="0"/>
              </a:rPr>
              <a:t>As Colombia developed a transformation, </a:t>
            </a:r>
            <a:r>
              <a:rPr lang="en-US" sz="2100" spc="60" dirty="0" err="1">
                <a:latin typeface="Arial Black" panose="020B0A04020102020204" pitchFamily="34" charset="0"/>
              </a:rPr>
              <a:t>Ecopetrol</a:t>
            </a:r>
            <a:r>
              <a:rPr lang="en-US" sz="2100" spc="60" dirty="0">
                <a:latin typeface="Arial Black" panose="020B0A04020102020204" pitchFamily="34" charset="0"/>
              </a:rPr>
              <a:t> also had important changes </a:t>
            </a:r>
            <a:endParaRPr lang="es-PE" sz="2100" dirty="0">
              <a:latin typeface="Arial Black" panose="020B0A04020102020204" pitchFamily="34" charset="0"/>
            </a:endParaRPr>
          </a:p>
        </p:txBody>
      </p:sp>
    </p:spTree>
    <p:extLst>
      <p:ext uri="{BB962C8B-B14F-4D97-AF65-F5344CB8AC3E}">
        <p14:creationId xmlns:p14="http://schemas.microsoft.com/office/powerpoint/2010/main" val="383345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588" t="11758" r="19333" b="8523"/>
          <a:stretch/>
        </p:blipFill>
        <p:spPr>
          <a:xfrm>
            <a:off x="1" y="0"/>
            <a:ext cx="9721850" cy="6858000"/>
          </a:xfrm>
          <a:prstGeom prst="rect">
            <a:avLst/>
          </a:prstGeom>
        </p:spPr>
      </p:pic>
      <p:sp>
        <p:nvSpPr>
          <p:cNvPr id="3" name="object 2"/>
          <p:cNvSpPr txBox="1"/>
          <p:nvPr/>
        </p:nvSpPr>
        <p:spPr>
          <a:xfrm>
            <a:off x="464616" y="871408"/>
            <a:ext cx="8838410" cy="4920834"/>
          </a:xfrm>
          <a:prstGeom prst="rect">
            <a:avLst/>
          </a:prstGeom>
          <a:solidFill>
            <a:schemeClr val="bg1"/>
          </a:solidFill>
        </p:spPr>
        <p:txBody>
          <a:bodyPr vert="horz" wrap="square" lIns="0" tIns="0" rIns="0" bIns="0" rtlCol="0">
            <a:spAutoFit/>
          </a:bodyPr>
          <a:lstStyle/>
          <a:p>
            <a:pPr marL="12700" marR="5080" algn="just">
              <a:lnSpc>
                <a:spcPct val="130000"/>
              </a:lnSpc>
            </a:pPr>
            <a:r>
              <a:rPr lang="en-US" spc="-15" dirty="0">
                <a:latin typeface="Arial"/>
                <a:cs typeface="Arial"/>
              </a:rPr>
              <a:t>This</a:t>
            </a:r>
            <a:r>
              <a:rPr lang="es-PE" spc="-15" dirty="0">
                <a:latin typeface="Arial"/>
                <a:cs typeface="Arial"/>
              </a:rPr>
              <a:t> </a:t>
            </a:r>
            <a:r>
              <a:rPr lang="en-US" spc="-15" dirty="0">
                <a:latin typeface="Arial"/>
                <a:cs typeface="Arial"/>
              </a:rPr>
              <a:t>presentation includes future projections related to the probable business development  and the Company’s estimated results. Such projections include information related to estimations, approximations or current expectations of the company related to the financial future and its operational results. It should be noted that such information is not guarantee of the performance and that may be modified afterwards. The actual results can fluctuate in relation to the  Company’s future projections due to different factor that are out of the issuer control. The Company does not undertake any responsibility for the information herein nor the obligation to review the projections established in this document or to update it, modify it or complement it  based on facts happened after its publication. </a:t>
            </a:r>
            <a:endParaRPr lang="en-US" dirty="0">
              <a:latin typeface="Arial"/>
              <a:cs typeface="Arial"/>
            </a:endParaRPr>
          </a:p>
          <a:p>
            <a:pPr>
              <a:lnSpc>
                <a:spcPct val="100000"/>
              </a:lnSpc>
              <a:spcBef>
                <a:spcPts val="20"/>
              </a:spcBef>
            </a:pPr>
            <a:endParaRPr dirty="0">
              <a:latin typeface="Times New Roman"/>
              <a:cs typeface="Times New Roman"/>
            </a:endParaRPr>
          </a:p>
          <a:p>
            <a:pPr marL="12700" marR="6350" algn="just">
              <a:lnSpc>
                <a:spcPct val="130000"/>
              </a:lnSpc>
            </a:pPr>
            <a:r>
              <a:rPr lang="en-US" spc="-60" dirty="0">
                <a:latin typeface="Arial"/>
                <a:cs typeface="Arial"/>
              </a:rPr>
              <a:t>The  information  disclosed  in this document has an informative and illustrative nature and can not be  provided to third parties,  nor reproduced , copied, distributed , used or marketed  without the Company’s previous authorization and by written.  </a:t>
            </a:r>
            <a:endParaRPr lang="en-US" dirty="0">
              <a:latin typeface="Arial"/>
              <a:cs typeface="Arial"/>
            </a:endParaRPr>
          </a:p>
        </p:txBody>
      </p:sp>
      <p:sp>
        <p:nvSpPr>
          <p:cNvPr id="2" name="1 Rectángulo"/>
          <p:cNvSpPr/>
          <p:nvPr/>
        </p:nvSpPr>
        <p:spPr>
          <a:xfrm>
            <a:off x="464616" y="5812120"/>
            <a:ext cx="1026254" cy="40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object 3"/>
          <p:cNvSpPr txBox="1">
            <a:spLocks/>
          </p:cNvSpPr>
          <p:nvPr/>
        </p:nvSpPr>
        <p:spPr>
          <a:xfrm>
            <a:off x="22961" y="27559"/>
            <a:ext cx="9098076" cy="699934"/>
          </a:xfrm>
          <a:prstGeom prst="rect">
            <a:avLst/>
          </a:prstGeom>
          <a:solidFill>
            <a:schemeClr val="bg1"/>
          </a:solidFill>
        </p:spPr>
        <p:txBody>
          <a:bodyPr vert="horz" wrap="square" lIns="0" tIns="20548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25780" algn="l">
              <a:lnSpc>
                <a:spcPct val="100000"/>
              </a:lnSpc>
            </a:pPr>
            <a:r>
              <a:rPr lang="es-PE" sz="3200" b="1">
                <a:latin typeface="Arial" panose="020B0604020202020204" pitchFamily="34" charset="0"/>
                <a:cs typeface="Arial" panose="020B0604020202020204" pitchFamily="34" charset="0"/>
              </a:rPr>
              <a:t>DISCLAIMER </a:t>
            </a:r>
            <a:endParaRPr lang="es-P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29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3" t="11189" r="19426" b="8811"/>
          <a:stretch/>
        </p:blipFill>
        <p:spPr bwMode="auto">
          <a:xfrm>
            <a:off x="0" y="21498"/>
            <a:ext cx="9721850" cy="683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3"/>
          <p:cNvSpPr txBox="1"/>
          <p:nvPr/>
        </p:nvSpPr>
        <p:spPr>
          <a:xfrm>
            <a:off x="47298" y="1245489"/>
            <a:ext cx="6180083" cy="4226798"/>
          </a:xfrm>
          <a:prstGeom prst="rect">
            <a:avLst/>
          </a:prstGeom>
          <a:solidFill>
            <a:schemeClr val="bg1"/>
          </a:solidFill>
        </p:spPr>
        <p:txBody>
          <a:bodyPr vert="horz" wrap="square" lIns="0" tIns="0" rIns="0" bIns="0" rtlCol="0">
            <a:spAutoFit/>
          </a:bodyPr>
          <a:lstStyle/>
          <a:p>
            <a:pPr marL="12700">
              <a:lnSpc>
                <a:spcPct val="100000"/>
              </a:lnSpc>
            </a:pPr>
            <a:r>
              <a:rPr sz="1600" b="1" spc="-10" dirty="0">
                <a:latin typeface="Arial"/>
                <a:cs typeface="Arial"/>
              </a:rPr>
              <a:t>2008</a:t>
            </a:r>
            <a:endParaRPr sz="1600" dirty="0">
              <a:latin typeface="Arial"/>
              <a:cs typeface="Arial"/>
            </a:endParaRPr>
          </a:p>
          <a:p>
            <a:pPr marL="190500" indent="-177800">
              <a:lnSpc>
                <a:spcPct val="100000"/>
              </a:lnSpc>
              <a:spcBef>
                <a:spcPts val="960"/>
              </a:spcBef>
              <a:buChar char="•"/>
              <a:tabLst>
                <a:tab pos="191135" algn="l"/>
              </a:tabLst>
            </a:pPr>
            <a:r>
              <a:rPr sz="1600" spc="-165" dirty="0">
                <a:latin typeface="Arial"/>
                <a:cs typeface="Arial"/>
              </a:rPr>
              <a:t>ADRs </a:t>
            </a:r>
            <a:r>
              <a:rPr sz="1600" spc="10" dirty="0">
                <a:latin typeface="Arial"/>
                <a:cs typeface="Arial"/>
              </a:rPr>
              <a:t>list</a:t>
            </a:r>
            <a:r>
              <a:rPr lang="es-PE" sz="1600" spc="10" dirty="0">
                <a:latin typeface="Arial"/>
                <a:cs typeface="Arial"/>
              </a:rPr>
              <a:t>s</a:t>
            </a:r>
            <a:r>
              <a:rPr sz="1600" spc="10" dirty="0">
                <a:latin typeface="Arial"/>
                <a:cs typeface="Arial"/>
              </a:rPr>
              <a:t> </a:t>
            </a:r>
            <a:r>
              <a:rPr lang="es-PE" sz="1600" spc="-40" dirty="0">
                <a:latin typeface="Arial"/>
                <a:cs typeface="Arial"/>
              </a:rPr>
              <a:t>in </a:t>
            </a:r>
            <a:r>
              <a:rPr lang="en-US" sz="1600" spc="-40" dirty="0">
                <a:latin typeface="Arial"/>
                <a:cs typeface="Arial"/>
              </a:rPr>
              <a:t>the</a:t>
            </a:r>
            <a:r>
              <a:rPr lang="es-PE" sz="1600" spc="-40" dirty="0">
                <a:latin typeface="Arial"/>
                <a:cs typeface="Arial"/>
              </a:rPr>
              <a:t> </a:t>
            </a:r>
            <a:r>
              <a:rPr sz="1600" spc="-65" dirty="0">
                <a:latin typeface="Arial"/>
                <a:cs typeface="Arial"/>
              </a:rPr>
              <a:t>N</a:t>
            </a:r>
            <a:r>
              <a:rPr lang="en-US" sz="1600" spc="-65" dirty="0">
                <a:latin typeface="Arial"/>
                <a:cs typeface="Arial"/>
              </a:rPr>
              <a:t>ew</a:t>
            </a:r>
            <a:r>
              <a:rPr sz="1600" spc="-80" dirty="0">
                <a:latin typeface="Arial"/>
                <a:cs typeface="Arial"/>
              </a:rPr>
              <a:t> </a:t>
            </a:r>
            <a:r>
              <a:rPr sz="1600" spc="-10" dirty="0">
                <a:latin typeface="Arial"/>
                <a:cs typeface="Arial"/>
              </a:rPr>
              <a:t>York</a:t>
            </a:r>
            <a:r>
              <a:rPr lang="es-PE" sz="1600" spc="-10" dirty="0">
                <a:latin typeface="Arial"/>
                <a:cs typeface="Arial"/>
              </a:rPr>
              <a:t> Stock Exchange </a:t>
            </a:r>
            <a:endParaRPr sz="1600" dirty="0">
              <a:latin typeface="Arial"/>
              <a:cs typeface="Arial"/>
            </a:endParaRPr>
          </a:p>
          <a:p>
            <a:pPr marL="190500" indent="-177800">
              <a:lnSpc>
                <a:spcPct val="100000"/>
              </a:lnSpc>
              <a:spcBef>
                <a:spcPts val="960"/>
              </a:spcBef>
              <a:buChar char="•"/>
              <a:tabLst>
                <a:tab pos="191135" algn="l"/>
              </a:tabLst>
            </a:pPr>
            <a:r>
              <a:rPr sz="1600" spc="-30" dirty="0">
                <a:latin typeface="Arial"/>
                <a:cs typeface="Arial"/>
              </a:rPr>
              <a:t>Acquisition </a:t>
            </a:r>
            <a:r>
              <a:rPr lang="es-PE" sz="1600" spc="-60" dirty="0">
                <a:latin typeface="Arial"/>
                <a:cs typeface="Arial"/>
              </a:rPr>
              <a:t>of</a:t>
            </a:r>
            <a:r>
              <a:rPr sz="1600" spc="-60" dirty="0">
                <a:latin typeface="Arial"/>
                <a:cs typeface="Arial"/>
              </a:rPr>
              <a:t> </a:t>
            </a:r>
            <a:r>
              <a:rPr sz="1600" spc="15" dirty="0">
                <a:latin typeface="Arial"/>
                <a:cs typeface="Arial"/>
              </a:rPr>
              <a:t>Propilco, Ecopetrol </a:t>
            </a:r>
            <a:r>
              <a:rPr sz="1600" spc="-10" dirty="0">
                <a:latin typeface="Arial"/>
                <a:cs typeface="Arial"/>
              </a:rPr>
              <a:t>Per</a:t>
            </a:r>
            <a:r>
              <a:rPr lang="es-PE" sz="1600" spc="-10" dirty="0">
                <a:latin typeface="Arial"/>
                <a:cs typeface="Arial"/>
              </a:rPr>
              <a:t>u</a:t>
            </a:r>
            <a:r>
              <a:rPr sz="1600" spc="-10" dirty="0">
                <a:latin typeface="Arial"/>
                <a:cs typeface="Arial"/>
              </a:rPr>
              <a:t> </a:t>
            </a:r>
            <a:r>
              <a:rPr lang="es-PE" sz="1600" spc="-95" dirty="0">
                <a:latin typeface="Arial"/>
                <a:cs typeface="Arial"/>
              </a:rPr>
              <a:t>and</a:t>
            </a:r>
            <a:r>
              <a:rPr sz="1600" spc="-95" dirty="0">
                <a:latin typeface="Arial"/>
                <a:cs typeface="Arial"/>
              </a:rPr>
              <a:t> </a:t>
            </a:r>
            <a:r>
              <a:rPr sz="1600" spc="15" dirty="0">
                <a:latin typeface="Arial"/>
                <a:cs typeface="Arial"/>
              </a:rPr>
              <a:t>Ecopetrol</a:t>
            </a:r>
            <a:r>
              <a:rPr sz="1600" spc="-120" dirty="0">
                <a:latin typeface="Arial"/>
                <a:cs typeface="Arial"/>
              </a:rPr>
              <a:t> </a:t>
            </a:r>
            <a:r>
              <a:rPr sz="1600" spc="-5" dirty="0">
                <a:latin typeface="Arial"/>
                <a:cs typeface="Arial"/>
              </a:rPr>
              <a:t>América</a:t>
            </a:r>
            <a:endParaRPr sz="1600" dirty="0">
              <a:latin typeface="Arial"/>
              <a:cs typeface="Arial"/>
            </a:endParaRPr>
          </a:p>
          <a:p>
            <a:pPr marL="190500" indent="-177800">
              <a:lnSpc>
                <a:spcPct val="100000"/>
              </a:lnSpc>
              <a:spcBef>
                <a:spcPts val="960"/>
              </a:spcBef>
              <a:buChar char="•"/>
              <a:tabLst>
                <a:tab pos="191135" algn="l"/>
              </a:tabLst>
            </a:pPr>
            <a:r>
              <a:rPr sz="1600" spc="15" dirty="0">
                <a:latin typeface="Arial"/>
                <a:cs typeface="Arial"/>
              </a:rPr>
              <a:t>Ecopetrol </a:t>
            </a:r>
            <a:r>
              <a:rPr lang="es-PE" sz="1600" spc="-90" dirty="0">
                <a:latin typeface="Arial"/>
                <a:cs typeface="Arial"/>
              </a:rPr>
              <a:t>declares </a:t>
            </a:r>
            <a:r>
              <a:rPr lang="en-US" sz="1600" spc="-90" dirty="0">
                <a:latin typeface="Arial"/>
                <a:cs typeface="Arial"/>
              </a:rPr>
              <a:t>itself</a:t>
            </a:r>
            <a:r>
              <a:rPr lang="es-PE" sz="1600" spc="-90" dirty="0">
                <a:latin typeface="Arial"/>
                <a:cs typeface="Arial"/>
              </a:rPr>
              <a:t> </a:t>
            </a:r>
            <a:r>
              <a:rPr lang="es-PE" sz="1600" spc="-15" dirty="0">
                <a:latin typeface="Arial"/>
                <a:cs typeface="Arial"/>
              </a:rPr>
              <a:t>as </a:t>
            </a:r>
            <a:r>
              <a:rPr lang="es-PE" sz="1600" spc="-30" dirty="0">
                <a:latin typeface="Arial"/>
                <a:cs typeface="Arial"/>
              </a:rPr>
              <a:t>Business </a:t>
            </a:r>
            <a:r>
              <a:rPr lang="en-US" sz="1600" spc="-30" dirty="0">
                <a:latin typeface="Arial"/>
                <a:cs typeface="Arial"/>
              </a:rPr>
              <a:t>Group </a:t>
            </a:r>
            <a:endParaRPr lang="en-US" sz="1600" dirty="0">
              <a:latin typeface="Arial"/>
              <a:cs typeface="Arial"/>
            </a:endParaRPr>
          </a:p>
          <a:p>
            <a:pPr>
              <a:lnSpc>
                <a:spcPct val="100000"/>
              </a:lnSpc>
              <a:spcBef>
                <a:spcPts val="30"/>
              </a:spcBef>
              <a:buFont typeface="Arial"/>
              <a:buChar char="•"/>
            </a:pPr>
            <a:endParaRPr sz="1750" dirty="0">
              <a:latin typeface="Times New Roman"/>
              <a:cs typeface="Times New Roman"/>
            </a:endParaRPr>
          </a:p>
          <a:p>
            <a:pPr marL="12700">
              <a:lnSpc>
                <a:spcPct val="100000"/>
              </a:lnSpc>
            </a:pPr>
            <a:r>
              <a:rPr sz="1600" b="1" spc="-5" dirty="0">
                <a:latin typeface="Arial"/>
                <a:cs typeface="Arial"/>
              </a:rPr>
              <a:t>2009</a:t>
            </a:r>
            <a:endParaRPr sz="1600" dirty="0">
              <a:latin typeface="Arial"/>
              <a:cs typeface="Arial"/>
            </a:endParaRPr>
          </a:p>
          <a:p>
            <a:pPr marL="190500" indent="-177800">
              <a:lnSpc>
                <a:spcPct val="100000"/>
              </a:lnSpc>
              <a:spcBef>
                <a:spcPts val="960"/>
              </a:spcBef>
              <a:buChar char="•"/>
              <a:tabLst>
                <a:tab pos="191135" algn="l"/>
              </a:tabLst>
            </a:pPr>
            <a:r>
              <a:rPr lang="en-US" sz="1600" spc="45" dirty="0">
                <a:latin typeface="Arial"/>
                <a:cs typeface="Arial"/>
              </a:rPr>
              <a:t>Wage</a:t>
            </a:r>
            <a:r>
              <a:rPr lang="es-PE" sz="1600" spc="45" dirty="0">
                <a:latin typeface="Arial"/>
                <a:cs typeface="Arial"/>
              </a:rPr>
              <a:t> </a:t>
            </a:r>
            <a:r>
              <a:rPr lang="en-US" sz="1600" spc="45" dirty="0">
                <a:latin typeface="Arial"/>
                <a:cs typeface="Arial"/>
              </a:rPr>
              <a:t>competitiveness </a:t>
            </a:r>
            <a:endParaRPr lang="en-US" sz="1600" dirty="0">
              <a:latin typeface="Arial"/>
              <a:cs typeface="Arial"/>
            </a:endParaRPr>
          </a:p>
          <a:p>
            <a:pPr marL="190500" indent="-177800">
              <a:lnSpc>
                <a:spcPct val="100000"/>
              </a:lnSpc>
              <a:spcBef>
                <a:spcPts val="960"/>
              </a:spcBef>
              <a:buChar char="•"/>
              <a:tabLst>
                <a:tab pos="191135" algn="l"/>
              </a:tabLst>
            </a:pPr>
            <a:r>
              <a:rPr lang="en-US" sz="1600" spc="10" dirty="0">
                <a:latin typeface="Arial"/>
                <a:cs typeface="Arial"/>
              </a:rPr>
              <a:t>Lists</a:t>
            </a:r>
            <a:r>
              <a:rPr sz="1600" spc="10" dirty="0">
                <a:latin typeface="Arial"/>
                <a:cs typeface="Arial"/>
              </a:rPr>
              <a:t> </a:t>
            </a:r>
            <a:r>
              <a:rPr lang="es-PE" sz="1600" spc="-40" dirty="0">
                <a:latin typeface="Arial"/>
                <a:cs typeface="Arial"/>
              </a:rPr>
              <a:t>in </a:t>
            </a:r>
            <a:r>
              <a:rPr lang="en-US" sz="1600" spc="-40" dirty="0">
                <a:latin typeface="Arial"/>
                <a:cs typeface="Arial"/>
              </a:rPr>
              <a:t>the</a:t>
            </a:r>
            <a:r>
              <a:rPr lang="es-PE" sz="1600" spc="-40" dirty="0">
                <a:latin typeface="Arial"/>
                <a:cs typeface="Arial"/>
              </a:rPr>
              <a:t> Lima Stock Exchange </a:t>
            </a:r>
            <a:endParaRPr sz="1600" dirty="0">
              <a:latin typeface="Arial"/>
              <a:cs typeface="Arial"/>
            </a:endParaRPr>
          </a:p>
          <a:p>
            <a:pPr marL="190500" indent="-177800">
              <a:lnSpc>
                <a:spcPct val="100000"/>
              </a:lnSpc>
              <a:spcBef>
                <a:spcPts val="960"/>
              </a:spcBef>
              <a:buChar char="•"/>
              <a:tabLst>
                <a:tab pos="191135" algn="l"/>
              </a:tabLst>
            </a:pPr>
            <a:r>
              <a:rPr sz="1600" spc="-30" dirty="0">
                <a:latin typeface="Arial"/>
                <a:cs typeface="Arial"/>
              </a:rPr>
              <a:t>Acquisition </a:t>
            </a:r>
            <a:r>
              <a:rPr lang="es-PE" sz="1600" spc="-60" dirty="0">
                <a:latin typeface="Arial"/>
                <a:cs typeface="Arial"/>
              </a:rPr>
              <a:t>of</a:t>
            </a:r>
            <a:r>
              <a:rPr sz="1600" spc="-60" dirty="0">
                <a:latin typeface="Arial"/>
                <a:cs typeface="Arial"/>
              </a:rPr>
              <a:t> </a:t>
            </a:r>
            <a:r>
              <a:rPr sz="1600" spc="-5" dirty="0">
                <a:latin typeface="Arial"/>
                <a:cs typeface="Arial"/>
              </a:rPr>
              <a:t>Hocol, </a:t>
            </a:r>
            <a:r>
              <a:rPr sz="1600" spc="-30" dirty="0">
                <a:latin typeface="Arial"/>
                <a:cs typeface="Arial"/>
              </a:rPr>
              <a:t>Grupo OIG, </a:t>
            </a:r>
            <a:r>
              <a:rPr sz="1600" spc="-80" dirty="0">
                <a:latin typeface="Arial"/>
                <a:cs typeface="Arial"/>
              </a:rPr>
              <a:t>Ocensa </a:t>
            </a:r>
            <a:r>
              <a:rPr sz="1600" spc="-55" dirty="0">
                <a:latin typeface="Arial"/>
                <a:cs typeface="Arial"/>
              </a:rPr>
              <a:t>and</a:t>
            </a:r>
            <a:r>
              <a:rPr sz="1600" spc="-10" dirty="0">
                <a:latin typeface="Arial"/>
                <a:cs typeface="Arial"/>
              </a:rPr>
              <a:t> </a:t>
            </a:r>
            <a:r>
              <a:rPr sz="1600" spc="5" dirty="0">
                <a:latin typeface="Arial"/>
                <a:cs typeface="Arial"/>
              </a:rPr>
              <a:t>Reficar</a:t>
            </a:r>
            <a:endParaRPr sz="1600" dirty="0">
              <a:latin typeface="Arial"/>
              <a:cs typeface="Arial"/>
            </a:endParaRPr>
          </a:p>
          <a:p>
            <a:pPr>
              <a:lnSpc>
                <a:spcPct val="100000"/>
              </a:lnSpc>
              <a:spcBef>
                <a:spcPts val="10"/>
              </a:spcBef>
              <a:buFont typeface="Arial"/>
              <a:buChar char="•"/>
            </a:pPr>
            <a:endParaRPr sz="1450" dirty="0">
              <a:latin typeface="Times New Roman"/>
              <a:cs typeface="Times New Roman"/>
            </a:endParaRPr>
          </a:p>
          <a:p>
            <a:pPr marL="12700">
              <a:lnSpc>
                <a:spcPct val="100000"/>
              </a:lnSpc>
            </a:pPr>
            <a:r>
              <a:rPr sz="1600" b="1" spc="-30" dirty="0">
                <a:latin typeface="Arial"/>
                <a:cs typeface="Arial"/>
              </a:rPr>
              <a:t>2010</a:t>
            </a:r>
            <a:endParaRPr sz="1600" dirty="0">
              <a:latin typeface="Arial"/>
              <a:cs typeface="Arial"/>
            </a:endParaRPr>
          </a:p>
          <a:p>
            <a:pPr marL="190500" indent="-177800">
              <a:lnSpc>
                <a:spcPct val="100000"/>
              </a:lnSpc>
              <a:spcBef>
                <a:spcPts val="960"/>
              </a:spcBef>
              <a:buChar char="•"/>
              <a:tabLst>
                <a:tab pos="191135" algn="l"/>
              </a:tabLst>
            </a:pPr>
            <a:r>
              <a:rPr lang="en-US" sz="1600" spc="10" dirty="0">
                <a:latin typeface="Arial"/>
                <a:cs typeface="Arial"/>
              </a:rPr>
              <a:t>L</a:t>
            </a:r>
            <a:r>
              <a:rPr sz="1600" spc="10" dirty="0">
                <a:latin typeface="Arial"/>
                <a:cs typeface="Arial"/>
              </a:rPr>
              <a:t>i</a:t>
            </a:r>
            <a:r>
              <a:rPr lang="en-US" sz="1600" spc="10" dirty="0">
                <a:latin typeface="Arial"/>
                <a:cs typeface="Arial"/>
              </a:rPr>
              <a:t>sts</a:t>
            </a:r>
            <a:r>
              <a:rPr sz="1600" spc="10" dirty="0">
                <a:latin typeface="Arial"/>
                <a:cs typeface="Arial"/>
              </a:rPr>
              <a:t> </a:t>
            </a:r>
            <a:r>
              <a:rPr lang="es-PE" sz="1600" spc="-40" dirty="0">
                <a:latin typeface="Arial"/>
                <a:cs typeface="Arial"/>
              </a:rPr>
              <a:t>in </a:t>
            </a:r>
            <a:r>
              <a:rPr lang="en-US" sz="1600" spc="-40" dirty="0">
                <a:latin typeface="Arial"/>
                <a:cs typeface="Arial"/>
              </a:rPr>
              <a:t>the</a:t>
            </a:r>
            <a:r>
              <a:rPr lang="es-PE" sz="1600" spc="-40" dirty="0">
                <a:latin typeface="Arial"/>
                <a:cs typeface="Arial"/>
              </a:rPr>
              <a:t> </a:t>
            </a:r>
            <a:r>
              <a:rPr sz="1600" spc="30" dirty="0">
                <a:latin typeface="Arial"/>
                <a:cs typeface="Arial"/>
              </a:rPr>
              <a:t>Toronto</a:t>
            </a:r>
            <a:r>
              <a:rPr lang="es-PE" sz="1600" spc="30" dirty="0">
                <a:latin typeface="Arial"/>
                <a:cs typeface="Arial"/>
              </a:rPr>
              <a:t> Stock Exchange </a:t>
            </a:r>
            <a:endParaRPr sz="1600" dirty="0">
              <a:latin typeface="Arial"/>
              <a:cs typeface="Arial"/>
            </a:endParaRPr>
          </a:p>
          <a:p>
            <a:pPr marL="190500" indent="-177800">
              <a:lnSpc>
                <a:spcPct val="100000"/>
              </a:lnSpc>
              <a:spcBef>
                <a:spcPts val="960"/>
              </a:spcBef>
              <a:buChar char="•"/>
              <a:tabLst>
                <a:tab pos="191135" algn="l"/>
              </a:tabLst>
            </a:pPr>
            <a:r>
              <a:rPr lang="en-US" sz="1600" spc="-30" dirty="0">
                <a:latin typeface="Arial"/>
                <a:cs typeface="Arial"/>
              </a:rPr>
              <a:t>Acquisition</a:t>
            </a:r>
            <a:r>
              <a:rPr lang="es-PE" sz="1600" spc="-30" dirty="0">
                <a:latin typeface="Arial"/>
                <a:cs typeface="Arial"/>
              </a:rPr>
              <a:t> </a:t>
            </a:r>
            <a:r>
              <a:rPr lang="es-PE" sz="1600" spc="-60" dirty="0">
                <a:latin typeface="Arial"/>
                <a:cs typeface="Arial"/>
              </a:rPr>
              <a:t>of</a:t>
            </a:r>
            <a:r>
              <a:rPr sz="1600" spc="-60" dirty="0">
                <a:latin typeface="Arial"/>
                <a:cs typeface="Arial"/>
              </a:rPr>
              <a:t> </a:t>
            </a:r>
            <a:r>
              <a:rPr sz="1600" spc="-175" dirty="0">
                <a:latin typeface="Arial"/>
                <a:cs typeface="Arial"/>
              </a:rPr>
              <a:t>BP </a:t>
            </a:r>
            <a:r>
              <a:rPr sz="1600" spc="-20" dirty="0">
                <a:latin typeface="Arial"/>
                <a:cs typeface="Arial"/>
              </a:rPr>
              <a:t>Colombia </a:t>
            </a:r>
            <a:r>
              <a:rPr sz="1600" spc="-35" dirty="0">
                <a:latin typeface="Arial"/>
                <a:cs typeface="Arial"/>
              </a:rPr>
              <a:t>(</a:t>
            </a:r>
            <a:r>
              <a:rPr lang="en-US" sz="1600" spc="-35" dirty="0">
                <a:latin typeface="Arial"/>
                <a:cs typeface="Arial"/>
              </a:rPr>
              <a:t>today</a:t>
            </a:r>
            <a:r>
              <a:rPr lang="es-PE" sz="1600" spc="-35" dirty="0">
                <a:latin typeface="Arial"/>
                <a:cs typeface="Arial"/>
              </a:rPr>
              <a:t> </a:t>
            </a:r>
            <a:r>
              <a:rPr lang="en-US" sz="1600" spc="-50" dirty="0">
                <a:latin typeface="Arial"/>
                <a:cs typeface="Arial"/>
              </a:rPr>
              <a:t>Equion</a:t>
            </a:r>
            <a:r>
              <a:rPr sz="1600" spc="-50" dirty="0">
                <a:latin typeface="Arial"/>
                <a:cs typeface="Arial"/>
              </a:rPr>
              <a:t>)</a:t>
            </a:r>
            <a:endParaRPr sz="1600" dirty="0">
              <a:latin typeface="Arial"/>
              <a:cs typeface="Aria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48" t="36771" r="38254" b="54000"/>
          <a:stretch/>
        </p:blipFill>
        <p:spPr bwMode="auto">
          <a:xfrm>
            <a:off x="5439102" y="3358888"/>
            <a:ext cx="1340071" cy="92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7298" y="94618"/>
            <a:ext cx="9553903" cy="738664"/>
          </a:xfrm>
          <a:prstGeom prst="rect">
            <a:avLst/>
          </a:prstGeom>
          <a:solidFill>
            <a:schemeClr val="bg1"/>
          </a:solidFill>
        </p:spPr>
        <p:txBody>
          <a:bodyPr wrap="square">
            <a:spAutoFit/>
          </a:bodyPr>
          <a:lstStyle/>
          <a:p>
            <a:r>
              <a:rPr lang="en-US" sz="2100" spc="60" dirty="0">
                <a:latin typeface="Arial Black" panose="020B0A04020102020204" pitchFamily="34" charset="0"/>
              </a:rPr>
              <a:t>As Colombia developed a transformation, </a:t>
            </a:r>
            <a:r>
              <a:rPr lang="en-US" sz="2100" spc="60" dirty="0" err="1">
                <a:latin typeface="Arial Black" panose="020B0A04020102020204" pitchFamily="34" charset="0"/>
              </a:rPr>
              <a:t>Ecopetrol</a:t>
            </a:r>
            <a:r>
              <a:rPr lang="en-US" sz="2100" spc="60" dirty="0">
                <a:latin typeface="Arial Black" panose="020B0A04020102020204" pitchFamily="34" charset="0"/>
              </a:rPr>
              <a:t> also had important changes </a:t>
            </a:r>
            <a:endParaRPr lang="es-PE" sz="2100" dirty="0">
              <a:latin typeface="Arial Black" panose="020B0A04020102020204" pitchFamily="34" charset="0"/>
            </a:endParaRPr>
          </a:p>
        </p:txBody>
      </p:sp>
    </p:spTree>
    <p:extLst>
      <p:ext uri="{BB962C8B-B14F-4D97-AF65-F5344CB8AC3E}">
        <p14:creationId xmlns:p14="http://schemas.microsoft.com/office/powerpoint/2010/main" val="45060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97" t="12919" r="19679" b="6649"/>
          <a:stretch/>
        </p:blipFill>
        <p:spPr bwMode="auto">
          <a:xfrm>
            <a:off x="98853" y="66443"/>
            <a:ext cx="9548855" cy="679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8853" y="66471"/>
            <a:ext cx="9622997" cy="738664"/>
          </a:xfrm>
          <a:prstGeom prst="rect">
            <a:avLst/>
          </a:prstGeom>
          <a:solidFill>
            <a:schemeClr val="bg1"/>
          </a:solidFill>
        </p:spPr>
        <p:txBody>
          <a:bodyPr wrap="square">
            <a:spAutoFit/>
          </a:bodyPr>
          <a:lstStyle/>
          <a:p>
            <a:r>
              <a:rPr lang="en-US" sz="2100" spc="60" dirty="0">
                <a:latin typeface="Arial Black" panose="020B0A04020102020204" pitchFamily="34" charset="0"/>
              </a:rPr>
              <a:t>As Colombia developed a transformation, </a:t>
            </a:r>
            <a:r>
              <a:rPr lang="en-US" sz="2100" spc="60" dirty="0" err="1">
                <a:latin typeface="Arial Black" panose="020B0A04020102020204" pitchFamily="34" charset="0"/>
              </a:rPr>
              <a:t>Ecopetrol</a:t>
            </a:r>
            <a:r>
              <a:rPr lang="en-US" sz="2100" spc="60" dirty="0">
                <a:latin typeface="Arial Black" panose="020B0A04020102020204" pitchFamily="34" charset="0"/>
              </a:rPr>
              <a:t> also had important changes </a:t>
            </a:r>
            <a:endParaRPr lang="es-PE" sz="2100" dirty="0">
              <a:latin typeface="Arial Black" panose="020B0A04020102020204" pitchFamily="34" charset="0"/>
            </a:endParaRPr>
          </a:p>
        </p:txBody>
      </p:sp>
      <p:sp>
        <p:nvSpPr>
          <p:cNvPr id="6" name="object 10"/>
          <p:cNvSpPr txBox="1"/>
          <p:nvPr/>
        </p:nvSpPr>
        <p:spPr>
          <a:xfrm>
            <a:off x="186334" y="1076759"/>
            <a:ext cx="3613156" cy="246221"/>
          </a:xfrm>
          <a:prstGeom prst="rect">
            <a:avLst/>
          </a:prstGeom>
          <a:solidFill>
            <a:schemeClr val="bg1"/>
          </a:solidFill>
        </p:spPr>
        <p:txBody>
          <a:bodyPr vert="horz" wrap="square" lIns="0" tIns="0" rIns="0" bIns="0" rtlCol="0">
            <a:spAutoFit/>
          </a:bodyPr>
          <a:lstStyle/>
          <a:p>
            <a:pPr marL="12700">
              <a:lnSpc>
                <a:spcPct val="100000"/>
              </a:lnSpc>
            </a:pPr>
            <a:r>
              <a:rPr sz="1600" b="1" spc="-30" dirty="0">
                <a:latin typeface="Arial"/>
                <a:cs typeface="Arial"/>
              </a:rPr>
              <a:t>2011 </a:t>
            </a:r>
            <a:r>
              <a:rPr sz="1600" b="1" spc="290" dirty="0">
                <a:latin typeface="Arial"/>
                <a:cs typeface="Arial"/>
              </a:rPr>
              <a:t>-</a:t>
            </a:r>
            <a:r>
              <a:rPr sz="1600" b="1" spc="-65" dirty="0">
                <a:latin typeface="Arial"/>
                <a:cs typeface="Arial"/>
              </a:rPr>
              <a:t> </a:t>
            </a:r>
            <a:r>
              <a:rPr lang="en-US" sz="1600" spc="-40" dirty="0">
                <a:latin typeface="Arial"/>
                <a:cs typeface="Arial"/>
              </a:rPr>
              <a:t>Second shares issuance </a:t>
            </a:r>
            <a:endParaRPr sz="1600" dirty="0">
              <a:latin typeface="Arial"/>
              <a:cs typeface="Arial"/>
            </a:endParaRPr>
          </a:p>
        </p:txBody>
      </p:sp>
      <p:sp>
        <p:nvSpPr>
          <p:cNvPr id="7" name="object 21"/>
          <p:cNvSpPr txBox="1"/>
          <p:nvPr/>
        </p:nvSpPr>
        <p:spPr>
          <a:xfrm>
            <a:off x="5675586" y="1522766"/>
            <a:ext cx="2465819" cy="499109"/>
          </a:xfrm>
          <a:prstGeom prst="rect">
            <a:avLst/>
          </a:prstGeom>
          <a:solidFill>
            <a:schemeClr val="bg1"/>
          </a:solidFill>
        </p:spPr>
        <p:txBody>
          <a:bodyPr vert="horz" wrap="square" lIns="0" tIns="0" rIns="0" bIns="0" rtlCol="0">
            <a:spAutoFit/>
          </a:bodyPr>
          <a:lstStyle/>
          <a:p>
            <a:pPr algn="ctr">
              <a:lnSpc>
                <a:spcPct val="100000"/>
              </a:lnSpc>
            </a:pPr>
            <a:r>
              <a:rPr lang="en-US" sz="1600" spc="-45" dirty="0">
                <a:latin typeface="Arial"/>
                <a:cs typeface="Arial"/>
              </a:rPr>
              <a:t>Shareholder</a:t>
            </a:r>
            <a:r>
              <a:rPr lang="es-PE" sz="1600" spc="-45" dirty="0">
                <a:latin typeface="Arial"/>
                <a:cs typeface="Arial"/>
              </a:rPr>
              <a:t> </a:t>
            </a:r>
            <a:r>
              <a:rPr lang="en-US" sz="1600" spc="-45" dirty="0">
                <a:latin typeface="Arial"/>
                <a:cs typeface="Arial"/>
              </a:rPr>
              <a:t>Structure </a:t>
            </a:r>
            <a:endParaRPr lang="en-US" sz="1600" dirty="0">
              <a:latin typeface="Arial"/>
              <a:cs typeface="Arial"/>
            </a:endParaRPr>
          </a:p>
          <a:p>
            <a:pPr algn="ctr">
              <a:lnSpc>
                <a:spcPct val="100000"/>
              </a:lnSpc>
            </a:pPr>
            <a:r>
              <a:rPr sz="1600" spc="-35" dirty="0">
                <a:latin typeface="Arial"/>
                <a:cs typeface="Arial"/>
              </a:rPr>
              <a:t>(Dic</a:t>
            </a:r>
            <a:r>
              <a:rPr sz="1600" spc="-120" dirty="0">
                <a:latin typeface="Arial"/>
                <a:cs typeface="Arial"/>
              </a:rPr>
              <a:t> </a:t>
            </a:r>
            <a:r>
              <a:rPr sz="1600" spc="35" dirty="0">
                <a:latin typeface="Arial"/>
                <a:cs typeface="Arial"/>
              </a:rPr>
              <a:t>31-11)</a:t>
            </a:r>
            <a:endParaRPr sz="1600" dirty="0">
              <a:latin typeface="Arial"/>
              <a:cs typeface="Arial"/>
            </a:endParaRPr>
          </a:p>
        </p:txBody>
      </p:sp>
      <p:sp>
        <p:nvSpPr>
          <p:cNvPr id="8" name="object 16"/>
          <p:cNvSpPr txBox="1"/>
          <p:nvPr/>
        </p:nvSpPr>
        <p:spPr>
          <a:xfrm>
            <a:off x="1117644" y="1709435"/>
            <a:ext cx="2492660" cy="492443"/>
          </a:xfrm>
          <a:prstGeom prst="rect">
            <a:avLst/>
          </a:prstGeom>
          <a:solidFill>
            <a:schemeClr val="bg1"/>
          </a:solidFill>
        </p:spPr>
        <p:txBody>
          <a:bodyPr vert="horz" wrap="square" lIns="0" tIns="0" rIns="0" bIns="0" rtlCol="0">
            <a:spAutoFit/>
          </a:bodyPr>
          <a:lstStyle/>
          <a:p>
            <a:pPr marL="515620" marR="5080" indent="-503555" algn="ctr">
              <a:lnSpc>
                <a:spcPct val="100000"/>
              </a:lnSpc>
            </a:pPr>
            <a:r>
              <a:rPr lang="en-US" sz="1600" spc="-30" dirty="0">
                <a:latin typeface="Arial"/>
                <a:cs typeface="Arial"/>
              </a:rPr>
              <a:t>Offer</a:t>
            </a:r>
          </a:p>
          <a:p>
            <a:pPr marL="515620" marR="5080" indent="-503555" algn="ctr">
              <a:lnSpc>
                <a:spcPct val="100000"/>
              </a:lnSpc>
            </a:pPr>
            <a:r>
              <a:rPr lang="en-US" sz="1600" spc="-30" dirty="0">
                <a:latin typeface="Arial"/>
                <a:cs typeface="Arial"/>
              </a:rPr>
              <a:t>Award Results</a:t>
            </a:r>
            <a:endParaRPr lang="en-US" sz="1600" dirty="0">
              <a:latin typeface="Arial"/>
              <a:cs typeface="Arial"/>
            </a:endParaRPr>
          </a:p>
        </p:txBody>
      </p:sp>
      <p:sp>
        <p:nvSpPr>
          <p:cNvPr id="9" name="object 15"/>
          <p:cNvSpPr txBox="1"/>
          <p:nvPr/>
        </p:nvSpPr>
        <p:spPr>
          <a:xfrm>
            <a:off x="1844692" y="3349262"/>
            <a:ext cx="1097915" cy="621665"/>
          </a:xfrm>
          <a:prstGeom prst="rect">
            <a:avLst/>
          </a:prstGeom>
          <a:solidFill>
            <a:schemeClr val="bg1"/>
          </a:solidFill>
        </p:spPr>
        <p:txBody>
          <a:bodyPr vert="horz" wrap="square" lIns="0" tIns="0" rIns="0" bIns="0" rtlCol="0">
            <a:spAutoFit/>
          </a:bodyPr>
          <a:lstStyle/>
          <a:p>
            <a:pPr algn="ctr">
              <a:lnSpc>
                <a:spcPct val="100000"/>
              </a:lnSpc>
            </a:pPr>
            <a:r>
              <a:rPr sz="2000" spc="-90" dirty="0">
                <a:latin typeface="Arial"/>
                <a:cs typeface="Arial"/>
              </a:rPr>
              <a:t>COL</a:t>
            </a:r>
            <a:r>
              <a:rPr sz="2000" b="1" spc="-90" dirty="0">
                <a:solidFill>
                  <a:srgbClr val="F16C08"/>
                </a:solidFill>
                <a:latin typeface="Arial"/>
                <a:cs typeface="Arial"/>
              </a:rPr>
              <a:t>$2,38</a:t>
            </a:r>
            <a:endParaRPr sz="2000" dirty="0">
              <a:latin typeface="Arial"/>
              <a:cs typeface="Arial"/>
            </a:endParaRPr>
          </a:p>
          <a:p>
            <a:pPr algn="ctr">
              <a:lnSpc>
                <a:spcPct val="100000"/>
              </a:lnSpc>
            </a:pPr>
            <a:r>
              <a:rPr lang="en-US" sz="2000" spc="35" dirty="0">
                <a:latin typeface="Arial"/>
                <a:cs typeface="Arial"/>
              </a:rPr>
              <a:t>trillions</a:t>
            </a:r>
            <a:endParaRPr lang="en-US" sz="2000" dirty="0">
              <a:latin typeface="Arial"/>
              <a:cs typeface="Arial"/>
            </a:endParaRPr>
          </a:p>
        </p:txBody>
      </p:sp>
      <p:sp>
        <p:nvSpPr>
          <p:cNvPr id="10" name="object 17"/>
          <p:cNvSpPr txBox="1"/>
          <p:nvPr/>
        </p:nvSpPr>
        <p:spPr>
          <a:xfrm>
            <a:off x="6370956" y="3331139"/>
            <a:ext cx="1291083" cy="830997"/>
          </a:xfrm>
          <a:prstGeom prst="rect">
            <a:avLst/>
          </a:prstGeom>
          <a:solidFill>
            <a:schemeClr val="bg1"/>
          </a:solidFill>
        </p:spPr>
        <p:txBody>
          <a:bodyPr vert="horz" wrap="square" lIns="0" tIns="0" rIns="0" bIns="0" rtlCol="0">
            <a:spAutoFit/>
          </a:bodyPr>
          <a:lstStyle/>
          <a:p>
            <a:pPr marL="12700" marR="5080" indent="170180">
              <a:lnSpc>
                <a:spcPct val="100000"/>
              </a:lnSpc>
            </a:pPr>
            <a:r>
              <a:rPr sz="1800" spc="-20" dirty="0">
                <a:solidFill>
                  <a:srgbClr val="F16C08"/>
                </a:solidFill>
                <a:latin typeface="Arial"/>
                <a:cs typeface="Arial"/>
              </a:rPr>
              <a:t>507 </a:t>
            </a:r>
            <a:r>
              <a:rPr lang="en-US" spc="100" dirty="0">
                <a:latin typeface="Arial"/>
                <a:cs typeface="Arial"/>
              </a:rPr>
              <a:t>thousand</a:t>
            </a:r>
            <a:r>
              <a:rPr sz="1800" spc="100" dirty="0">
                <a:latin typeface="Arial"/>
                <a:cs typeface="Arial"/>
              </a:rPr>
              <a:t>  </a:t>
            </a:r>
            <a:r>
              <a:rPr lang="en-US" spc="-55" dirty="0">
                <a:latin typeface="Arial"/>
                <a:cs typeface="Arial"/>
              </a:rPr>
              <a:t>shareholders</a:t>
            </a:r>
            <a:endParaRPr lang="en-US" sz="1800" dirty="0">
              <a:latin typeface="Arial"/>
              <a:cs typeface="Arial"/>
            </a:endParaRPr>
          </a:p>
        </p:txBody>
      </p:sp>
      <p:sp>
        <p:nvSpPr>
          <p:cNvPr id="11" name="object 20"/>
          <p:cNvSpPr txBox="1"/>
          <p:nvPr/>
        </p:nvSpPr>
        <p:spPr>
          <a:xfrm>
            <a:off x="865427" y="5371246"/>
            <a:ext cx="2382269" cy="581698"/>
          </a:xfrm>
          <a:prstGeom prst="rect">
            <a:avLst/>
          </a:prstGeom>
          <a:solidFill>
            <a:schemeClr val="bg1"/>
          </a:solidFill>
        </p:spPr>
        <p:txBody>
          <a:bodyPr vert="horz" wrap="square" lIns="0" tIns="0" rIns="0" bIns="0" rtlCol="0">
            <a:spAutoFit/>
          </a:bodyPr>
          <a:lstStyle/>
          <a:p>
            <a:pPr marL="12700" marR="5080">
              <a:lnSpc>
                <a:spcPct val="105200"/>
              </a:lnSpc>
            </a:pPr>
            <a:r>
              <a:rPr lang="es-PE" sz="1800" b="1" spc="25" dirty="0">
                <a:latin typeface="Arial"/>
                <a:cs typeface="Arial"/>
              </a:rPr>
              <a:t>Natural </a:t>
            </a:r>
            <a:r>
              <a:rPr lang="en-US" sz="1800" b="1" spc="25" dirty="0">
                <a:latin typeface="Arial"/>
                <a:cs typeface="Arial"/>
              </a:rPr>
              <a:t>Persons</a:t>
            </a:r>
            <a:r>
              <a:rPr sz="1800" b="1" spc="25" dirty="0">
                <a:latin typeface="Arial"/>
                <a:cs typeface="Arial"/>
              </a:rPr>
              <a:t>  </a:t>
            </a:r>
            <a:endParaRPr lang="en-US" b="1" spc="40" dirty="0">
              <a:latin typeface="Arial"/>
              <a:cs typeface="Arial"/>
            </a:endParaRPr>
          </a:p>
          <a:p>
            <a:pPr marL="12700" marR="5080">
              <a:lnSpc>
                <a:spcPct val="105200"/>
              </a:lnSpc>
            </a:pPr>
            <a:r>
              <a:rPr lang="en-US" sz="1800" b="1" spc="40" dirty="0" err="1">
                <a:latin typeface="Arial"/>
                <a:cs typeface="Arial"/>
              </a:rPr>
              <a:t>Institutionals</a:t>
            </a:r>
            <a:r>
              <a:rPr lang="en-US" sz="1800" b="1" spc="40" dirty="0">
                <a:latin typeface="Arial"/>
                <a:cs typeface="Arial"/>
              </a:rPr>
              <a:t> </a:t>
            </a:r>
            <a:r>
              <a:rPr lang="es-PE" sz="1800" b="1" spc="40" dirty="0">
                <a:latin typeface="Arial"/>
                <a:cs typeface="Arial"/>
              </a:rPr>
              <a:t>  </a:t>
            </a:r>
            <a:endParaRPr sz="1800" b="1" dirty="0">
              <a:latin typeface="Arial"/>
              <a:cs typeface="Arial"/>
            </a:endParaRPr>
          </a:p>
        </p:txBody>
      </p:sp>
      <p:sp>
        <p:nvSpPr>
          <p:cNvPr id="12" name="object 25"/>
          <p:cNvSpPr txBox="1"/>
          <p:nvPr/>
        </p:nvSpPr>
        <p:spPr>
          <a:xfrm>
            <a:off x="5204043" y="5334543"/>
            <a:ext cx="1401707" cy="886909"/>
          </a:xfrm>
          <a:prstGeom prst="rect">
            <a:avLst/>
          </a:prstGeom>
          <a:solidFill>
            <a:schemeClr val="bg1"/>
          </a:solidFill>
        </p:spPr>
        <p:txBody>
          <a:bodyPr vert="horz" wrap="square" lIns="0" tIns="0" rIns="0" bIns="0" rtlCol="0">
            <a:spAutoFit/>
          </a:bodyPr>
          <a:lstStyle/>
          <a:p>
            <a:pPr marL="51435" marR="5080" indent="-39370">
              <a:lnSpc>
                <a:spcPct val="135400"/>
              </a:lnSpc>
            </a:pPr>
            <a:r>
              <a:rPr sz="1400" b="1" spc="-100" dirty="0">
                <a:latin typeface="Arial"/>
                <a:cs typeface="Arial"/>
              </a:rPr>
              <a:t>Rep. </a:t>
            </a:r>
            <a:r>
              <a:rPr sz="1400" b="1" spc="-15" dirty="0">
                <a:latin typeface="Arial"/>
                <a:cs typeface="Arial"/>
              </a:rPr>
              <a:t>Colombia  </a:t>
            </a:r>
            <a:r>
              <a:rPr sz="1400" b="1" spc="-165" dirty="0">
                <a:latin typeface="Arial"/>
                <a:cs typeface="Arial"/>
              </a:rPr>
              <a:t>ADRS</a:t>
            </a:r>
            <a:endParaRPr sz="1400" b="1" dirty="0">
              <a:latin typeface="Arial"/>
              <a:cs typeface="Arial"/>
            </a:endParaRPr>
          </a:p>
          <a:p>
            <a:pPr marL="12700">
              <a:lnSpc>
                <a:spcPct val="100000"/>
              </a:lnSpc>
              <a:spcBef>
                <a:spcPts val="710"/>
              </a:spcBef>
            </a:pPr>
            <a:r>
              <a:rPr sz="1400" b="1" spc="35" dirty="0">
                <a:latin typeface="Arial"/>
                <a:cs typeface="Arial"/>
              </a:rPr>
              <a:t>Ot</a:t>
            </a:r>
            <a:r>
              <a:rPr lang="en-US" sz="1400" b="1" spc="35" dirty="0">
                <a:latin typeface="Arial"/>
                <a:cs typeface="Arial"/>
              </a:rPr>
              <a:t>her</a:t>
            </a:r>
            <a:r>
              <a:rPr sz="1400" b="1" spc="-160" dirty="0">
                <a:latin typeface="Arial"/>
                <a:cs typeface="Arial"/>
              </a:rPr>
              <a:t> </a:t>
            </a:r>
            <a:r>
              <a:rPr sz="1400" b="1" spc="70" dirty="0">
                <a:latin typeface="Arial"/>
                <a:cs typeface="Arial"/>
              </a:rPr>
              <a:t>Instit.</a:t>
            </a:r>
            <a:endParaRPr sz="1400" b="1" dirty="0">
              <a:latin typeface="Arial"/>
              <a:cs typeface="Arial"/>
            </a:endParaRPr>
          </a:p>
        </p:txBody>
      </p:sp>
      <p:sp>
        <p:nvSpPr>
          <p:cNvPr id="13" name="object 29"/>
          <p:cNvSpPr txBox="1"/>
          <p:nvPr/>
        </p:nvSpPr>
        <p:spPr>
          <a:xfrm>
            <a:off x="7125355" y="5416804"/>
            <a:ext cx="2228850" cy="757900"/>
          </a:xfrm>
          <a:prstGeom prst="rect">
            <a:avLst/>
          </a:prstGeom>
          <a:solidFill>
            <a:schemeClr val="bg1"/>
          </a:solidFill>
        </p:spPr>
        <p:txBody>
          <a:bodyPr vert="horz" wrap="square" lIns="0" tIns="0" rIns="0" bIns="0" rtlCol="0">
            <a:spAutoFit/>
          </a:bodyPr>
          <a:lstStyle/>
          <a:p>
            <a:pPr marL="20320">
              <a:lnSpc>
                <a:spcPct val="100000"/>
              </a:lnSpc>
            </a:pPr>
            <a:r>
              <a:rPr sz="1400" b="1" spc="40" dirty="0" err="1">
                <a:latin typeface="Arial"/>
                <a:cs typeface="Arial"/>
              </a:rPr>
              <a:t>I</a:t>
            </a:r>
            <a:r>
              <a:rPr lang="en-US" sz="1400" b="1" spc="85" dirty="0" err="1">
                <a:latin typeface="Arial"/>
                <a:cs typeface="Arial"/>
              </a:rPr>
              <a:t>nstit</a:t>
            </a:r>
            <a:r>
              <a:rPr lang="es-PE" sz="1400" b="1" spc="85" dirty="0">
                <a:latin typeface="Arial"/>
                <a:cs typeface="Arial"/>
              </a:rPr>
              <a:t>. </a:t>
            </a:r>
            <a:r>
              <a:rPr lang="en-US" sz="1400" b="1" spc="85" dirty="0">
                <a:latin typeface="Arial"/>
                <a:cs typeface="Arial"/>
              </a:rPr>
              <a:t>Invest</a:t>
            </a:r>
            <a:r>
              <a:rPr lang="es-PE" sz="1400" b="1" spc="85" dirty="0">
                <a:latin typeface="Arial"/>
                <a:cs typeface="Arial"/>
              </a:rPr>
              <a:t>.</a:t>
            </a:r>
            <a:r>
              <a:rPr sz="1400" b="1" spc="-200" dirty="0">
                <a:latin typeface="Arial"/>
                <a:cs typeface="Arial"/>
              </a:rPr>
              <a:t> </a:t>
            </a:r>
            <a:r>
              <a:rPr sz="1400" b="1" spc="-10" dirty="0">
                <a:latin typeface="Arial"/>
                <a:cs typeface="Arial"/>
              </a:rPr>
              <a:t>(Colombia)</a:t>
            </a:r>
            <a:endParaRPr sz="1400" b="1" dirty="0">
              <a:latin typeface="Arial"/>
              <a:cs typeface="Arial"/>
            </a:endParaRPr>
          </a:p>
          <a:p>
            <a:pPr marL="12700" marR="160020" indent="7620">
              <a:lnSpc>
                <a:spcPct val="114100"/>
              </a:lnSpc>
              <a:spcBef>
                <a:spcPts val="355"/>
              </a:spcBef>
            </a:pPr>
            <a:r>
              <a:rPr sz="1400" b="1" spc="20" dirty="0">
                <a:latin typeface="Arial"/>
                <a:cs typeface="Arial"/>
              </a:rPr>
              <a:t>Natural</a:t>
            </a:r>
            <a:r>
              <a:rPr lang="es-PE" sz="1400" b="1" spc="20" dirty="0">
                <a:latin typeface="Arial"/>
                <a:cs typeface="Arial"/>
              </a:rPr>
              <a:t> </a:t>
            </a:r>
            <a:r>
              <a:rPr lang="en-US" sz="1400" b="1" spc="20" dirty="0">
                <a:latin typeface="Arial"/>
                <a:cs typeface="Arial"/>
              </a:rPr>
              <a:t>Persons</a:t>
            </a:r>
            <a:r>
              <a:rPr sz="1400" b="1" spc="20" dirty="0">
                <a:latin typeface="Arial"/>
                <a:cs typeface="Arial"/>
              </a:rPr>
              <a:t>  </a:t>
            </a:r>
            <a:r>
              <a:rPr lang="es-PE" sz="1400" b="1" spc="20" dirty="0">
                <a:latin typeface="Arial"/>
                <a:cs typeface="Arial"/>
              </a:rPr>
              <a:t>  </a:t>
            </a:r>
            <a:r>
              <a:rPr lang="en-US" sz="1400" b="1" spc="60" dirty="0">
                <a:latin typeface="Arial"/>
                <a:cs typeface="Arial"/>
              </a:rPr>
              <a:t>Foreig</a:t>
            </a:r>
            <a:r>
              <a:rPr lang="en-US" sz="1400" b="1" spc="-20" dirty="0">
                <a:latin typeface="Arial"/>
                <a:cs typeface="Arial"/>
              </a:rPr>
              <a:t>n</a:t>
            </a:r>
            <a:r>
              <a:rPr lang="es-PE" sz="1400" b="1" spc="-20" dirty="0">
                <a:latin typeface="Arial"/>
                <a:cs typeface="Arial"/>
              </a:rPr>
              <a:t> </a:t>
            </a:r>
            <a:r>
              <a:rPr lang="en-US" sz="1400" b="1" spc="-20" dirty="0">
                <a:latin typeface="Arial"/>
                <a:cs typeface="Arial"/>
              </a:rPr>
              <a:t>Invest</a:t>
            </a:r>
            <a:r>
              <a:rPr lang="es-PE" sz="1400" b="1" spc="-20" dirty="0">
                <a:latin typeface="Arial"/>
                <a:cs typeface="Arial"/>
              </a:rPr>
              <a:t>. </a:t>
            </a:r>
            <a:r>
              <a:rPr lang="es-PE" sz="1400" b="1" spc="-135" dirty="0">
                <a:latin typeface="Arial"/>
                <a:cs typeface="Arial"/>
              </a:rPr>
              <a:t>In </a:t>
            </a:r>
            <a:r>
              <a:rPr lang="es-PE" sz="1400" b="1" spc="-35" dirty="0">
                <a:latin typeface="Arial"/>
                <a:cs typeface="Arial"/>
              </a:rPr>
              <a:t>shares </a:t>
            </a:r>
            <a:endParaRPr sz="1400" b="1" dirty="0">
              <a:latin typeface="Arial"/>
              <a:cs typeface="Arial"/>
            </a:endParaRPr>
          </a:p>
        </p:txBody>
      </p:sp>
    </p:spTree>
    <p:extLst>
      <p:ext uri="{BB962C8B-B14F-4D97-AF65-F5344CB8AC3E}">
        <p14:creationId xmlns:p14="http://schemas.microsoft.com/office/powerpoint/2010/main" val="288407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3" t="11189" r="19426" b="7946"/>
          <a:stretch/>
        </p:blipFill>
        <p:spPr bwMode="auto">
          <a:xfrm>
            <a:off x="49426" y="8640"/>
            <a:ext cx="9622996" cy="684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txBox="1"/>
          <p:nvPr/>
        </p:nvSpPr>
        <p:spPr>
          <a:xfrm>
            <a:off x="584876" y="1090875"/>
            <a:ext cx="4523152" cy="2462213"/>
          </a:xfrm>
          <a:prstGeom prst="rect">
            <a:avLst/>
          </a:prstGeom>
          <a:solidFill>
            <a:schemeClr val="bg1"/>
          </a:solidFill>
        </p:spPr>
        <p:txBody>
          <a:bodyPr vert="horz" wrap="square" lIns="0" tIns="0" rIns="0" bIns="0" rtlCol="0">
            <a:spAutoFit/>
          </a:bodyPr>
          <a:lstStyle/>
          <a:p>
            <a:pPr marL="12700" algn="just">
              <a:lnSpc>
                <a:spcPct val="100000"/>
              </a:lnSpc>
            </a:pPr>
            <a:r>
              <a:rPr sz="1600" b="1" u="sng" spc="-85" dirty="0">
                <a:latin typeface="Arial"/>
                <a:cs typeface="Arial"/>
              </a:rPr>
              <a:t>Mis</a:t>
            </a:r>
            <a:r>
              <a:rPr lang="en-US" sz="1600" b="1" u="sng" spc="-85" dirty="0">
                <a:latin typeface="Arial"/>
                <a:cs typeface="Arial"/>
              </a:rPr>
              <a:t>sion</a:t>
            </a:r>
            <a:r>
              <a:rPr sz="1600" b="1" u="sng" spc="-85" dirty="0">
                <a:latin typeface="Arial"/>
                <a:cs typeface="Arial"/>
              </a:rPr>
              <a:t>:</a:t>
            </a:r>
            <a:endParaRPr sz="1600" dirty="0">
              <a:latin typeface="Arial"/>
              <a:cs typeface="Arial"/>
            </a:endParaRPr>
          </a:p>
          <a:p>
            <a:pPr marL="12700" marR="5080" algn="just">
              <a:lnSpc>
                <a:spcPct val="100000"/>
              </a:lnSpc>
            </a:pPr>
            <a:r>
              <a:rPr lang="en-US" sz="1600" spc="30" dirty="0">
                <a:latin typeface="Arial"/>
                <a:cs typeface="Arial"/>
              </a:rPr>
              <a:t>We find and </a:t>
            </a:r>
            <a:r>
              <a:rPr lang="en-US" sz="1600" u="sng" spc="30" dirty="0">
                <a:latin typeface="Arial"/>
                <a:cs typeface="Arial"/>
              </a:rPr>
              <a:t>convert energy sources in value for our clients and shareholders </a:t>
            </a:r>
            <a:r>
              <a:rPr lang="en-US" sz="1600" spc="30" dirty="0">
                <a:latin typeface="Arial"/>
                <a:cs typeface="Arial"/>
              </a:rPr>
              <a:t>ensuring the people’s integrity, the processes’ security and the environment care, </a:t>
            </a:r>
            <a:r>
              <a:rPr lang="en-US" sz="1600" u="sng" spc="30" dirty="0">
                <a:latin typeface="Arial"/>
                <a:cs typeface="Arial"/>
              </a:rPr>
              <a:t>contributing to the well-being of the areas where we operate</a:t>
            </a:r>
            <a:r>
              <a:rPr lang="en-US" sz="1600" spc="30" dirty="0">
                <a:latin typeface="Arial"/>
                <a:cs typeface="Arial"/>
              </a:rPr>
              <a:t>, with a committed staff that seeks excellence, its comprehensive development and </a:t>
            </a:r>
            <a:r>
              <a:rPr lang="en-US" sz="1600" u="sng" spc="30" dirty="0">
                <a:latin typeface="Arial"/>
                <a:cs typeface="Arial"/>
              </a:rPr>
              <a:t>the long term relationship building with our stakeholders groups.</a:t>
            </a:r>
            <a:endParaRPr sz="1600" dirty="0">
              <a:latin typeface="Arial"/>
              <a:cs typeface="Arial"/>
            </a:endParaRPr>
          </a:p>
        </p:txBody>
      </p:sp>
      <p:sp>
        <p:nvSpPr>
          <p:cNvPr id="6" name="5 CuadroTexto"/>
          <p:cNvSpPr txBox="1"/>
          <p:nvPr/>
        </p:nvSpPr>
        <p:spPr>
          <a:xfrm>
            <a:off x="4272455" y="4038600"/>
            <a:ext cx="4808483" cy="1569660"/>
          </a:xfrm>
          <a:prstGeom prst="rect">
            <a:avLst/>
          </a:prstGeom>
          <a:solidFill>
            <a:schemeClr val="bg1"/>
          </a:solidFill>
        </p:spPr>
        <p:txBody>
          <a:bodyPr wrap="square" rtlCol="0">
            <a:spAutoFit/>
          </a:bodyPr>
          <a:lstStyle/>
          <a:p>
            <a:pPr algn="just"/>
            <a:r>
              <a:rPr lang="es-PE" sz="1600" dirty="0">
                <a:latin typeface="Arial" pitchFamily="34" charset="0"/>
                <a:cs typeface="Arial" pitchFamily="34" charset="0"/>
              </a:rPr>
              <a:t>Ecopetrol, </a:t>
            </a:r>
            <a:r>
              <a:rPr lang="en-US" sz="1600" dirty="0">
                <a:latin typeface="Arial" pitchFamily="34" charset="0"/>
                <a:cs typeface="Arial" pitchFamily="34" charset="0"/>
              </a:rPr>
              <a:t>Business Group, focused in oil, gas, petrochemistry and alternative fuels, will be one of the 30 main companies of the oil industry </a:t>
            </a:r>
            <a:r>
              <a:rPr lang="en-US" sz="1600" u="sng" dirty="0">
                <a:latin typeface="Arial" pitchFamily="34" charset="0"/>
                <a:cs typeface="Arial" pitchFamily="34" charset="0"/>
              </a:rPr>
              <a:t>recognized for its international positioning, its innovation and commitment with the sustainable development</a:t>
            </a:r>
            <a:r>
              <a:rPr lang="en-US" sz="1600" dirty="0">
                <a:latin typeface="Arial" pitchFamily="34" charset="0"/>
                <a:cs typeface="Arial" pitchFamily="34" charset="0"/>
              </a:rPr>
              <a:t>.  </a:t>
            </a:r>
          </a:p>
        </p:txBody>
      </p:sp>
      <p:sp>
        <p:nvSpPr>
          <p:cNvPr id="7" name="6 CuadroTexto"/>
          <p:cNvSpPr txBox="1"/>
          <p:nvPr/>
        </p:nvSpPr>
        <p:spPr>
          <a:xfrm>
            <a:off x="4303987" y="3715435"/>
            <a:ext cx="1371600" cy="323165"/>
          </a:xfrm>
          <a:prstGeom prst="rect">
            <a:avLst/>
          </a:prstGeom>
          <a:solidFill>
            <a:schemeClr val="bg1"/>
          </a:solidFill>
        </p:spPr>
        <p:txBody>
          <a:bodyPr wrap="square" rtlCol="0">
            <a:spAutoFit/>
          </a:bodyPr>
          <a:lstStyle/>
          <a:p>
            <a:r>
              <a:rPr lang="en-US" sz="1500" b="1" u="sng" dirty="0">
                <a:latin typeface="Arial" pitchFamily="34" charset="0"/>
                <a:cs typeface="Arial" pitchFamily="34" charset="0"/>
              </a:rPr>
              <a:t>Vision</a:t>
            </a:r>
            <a:r>
              <a:rPr lang="es-PE" sz="1500" b="1" u="sng" dirty="0">
                <a:latin typeface="Arial" pitchFamily="34" charset="0"/>
                <a:cs typeface="Arial" pitchFamily="34" charset="0"/>
              </a:rPr>
              <a:t> 2020</a:t>
            </a:r>
            <a:r>
              <a:rPr lang="es-PE" sz="1500" dirty="0">
                <a:latin typeface="Arial" pitchFamily="34" charset="0"/>
                <a:cs typeface="Arial" pitchFamily="34" charset="0"/>
              </a:rPr>
              <a:t>:</a:t>
            </a:r>
            <a:endParaRPr lang="en-US" sz="1500" dirty="0">
              <a:latin typeface="Arial" pitchFamily="34" charset="0"/>
              <a:cs typeface="Arial" pitchFamily="34" charset="0"/>
            </a:endParaRPr>
          </a:p>
        </p:txBody>
      </p:sp>
      <p:sp>
        <p:nvSpPr>
          <p:cNvPr id="4" name="3 Rectángulo"/>
          <p:cNvSpPr/>
          <p:nvPr/>
        </p:nvSpPr>
        <p:spPr>
          <a:xfrm>
            <a:off x="128862" y="55965"/>
            <a:ext cx="9078200" cy="738664"/>
          </a:xfrm>
          <a:prstGeom prst="rect">
            <a:avLst/>
          </a:prstGeom>
          <a:solidFill>
            <a:schemeClr val="bg1"/>
          </a:solidFill>
        </p:spPr>
        <p:txBody>
          <a:bodyPr wrap="square">
            <a:spAutoFit/>
          </a:bodyPr>
          <a:lstStyle/>
          <a:p>
            <a:r>
              <a:rPr lang="en-US" sz="2100" spc="-10" dirty="0" err="1">
                <a:latin typeface="Arial Black" panose="020B0A04020102020204" pitchFamily="34" charset="0"/>
              </a:rPr>
              <a:t>Ecopetrol</a:t>
            </a:r>
            <a:r>
              <a:rPr lang="en-US" sz="2100" spc="-10" dirty="0">
                <a:latin typeface="Arial Black" panose="020B0A04020102020204" pitchFamily="34" charset="0"/>
              </a:rPr>
              <a:t> by the end of last year updated its strategic framework and its investment plan </a:t>
            </a:r>
            <a:endParaRPr lang="es-PE" sz="2100" dirty="0">
              <a:latin typeface="Arial Black" panose="020B0A04020102020204" pitchFamily="34" charset="0"/>
            </a:endParaRPr>
          </a:p>
        </p:txBody>
      </p:sp>
      <p:sp>
        <p:nvSpPr>
          <p:cNvPr id="9" name="object 9"/>
          <p:cNvSpPr txBox="1"/>
          <p:nvPr/>
        </p:nvSpPr>
        <p:spPr>
          <a:xfrm>
            <a:off x="91541" y="6213957"/>
            <a:ext cx="7806983" cy="184666"/>
          </a:xfrm>
          <a:prstGeom prst="rect">
            <a:avLst/>
          </a:prstGeom>
          <a:solidFill>
            <a:schemeClr val="bg1"/>
          </a:solidFill>
        </p:spPr>
        <p:txBody>
          <a:bodyPr vert="horz" wrap="square" lIns="0" tIns="0" rIns="0" bIns="0" rtlCol="0">
            <a:spAutoFit/>
          </a:bodyPr>
          <a:lstStyle/>
          <a:p>
            <a:pPr marL="12700">
              <a:lnSpc>
                <a:spcPct val="100000"/>
              </a:lnSpc>
            </a:pPr>
            <a:r>
              <a:rPr sz="1200" spc="-5" dirty="0">
                <a:latin typeface="Arial"/>
                <a:cs typeface="Arial"/>
              </a:rPr>
              <a:t>Not</a:t>
            </a:r>
            <a:r>
              <a:rPr lang="es-PE" sz="1200" spc="-5" dirty="0">
                <a:latin typeface="Arial"/>
                <a:cs typeface="Arial"/>
              </a:rPr>
              <a:t>e</a:t>
            </a:r>
            <a:r>
              <a:rPr sz="1200" spc="-5" dirty="0">
                <a:latin typeface="Arial"/>
                <a:cs typeface="Arial"/>
              </a:rPr>
              <a:t> </a:t>
            </a:r>
            <a:r>
              <a:rPr sz="1200" spc="-10" dirty="0">
                <a:latin typeface="Arial"/>
                <a:cs typeface="Arial"/>
              </a:rPr>
              <a:t>1: </a:t>
            </a:r>
            <a:r>
              <a:rPr lang="en-US" sz="1200" spc="25" dirty="0">
                <a:latin typeface="Arial"/>
                <a:cs typeface="Arial"/>
              </a:rPr>
              <a:t>Within</a:t>
            </a:r>
            <a:r>
              <a:rPr lang="es-PE" sz="1200" spc="25" dirty="0">
                <a:latin typeface="Arial"/>
                <a:cs typeface="Arial"/>
              </a:rPr>
              <a:t> </a:t>
            </a:r>
            <a:r>
              <a:rPr lang="en-US" sz="1200" spc="25" dirty="0">
                <a:latin typeface="Arial"/>
                <a:cs typeface="Arial"/>
              </a:rPr>
              <a:t>the</a:t>
            </a:r>
            <a:r>
              <a:rPr lang="es-PE" sz="1200" spc="25" dirty="0">
                <a:latin typeface="Arial"/>
                <a:cs typeface="Arial"/>
              </a:rPr>
              <a:t> 2012 </a:t>
            </a:r>
            <a:r>
              <a:rPr sz="1200" spc="-30" dirty="0">
                <a:latin typeface="Arial"/>
                <a:cs typeface="Arial"/>
              </a:rPr>
              <a:t>PIW</a:t>
            </a:r>
            <a:r>
              <a:rPr lang="es-PE" sz="1200" spc="-30" dirty="0">
                <a:latin typeface="Arial"/>
                <a:cs typeface="Arial"/>
              </a:rPr>
              <a:t> </a:t>
            </a:r>
            <a:r>
              <a:rPr lang="en-US" sz="1200" spc="-45" dirty="0">
                <a:latin typeface="Arial"/>
                <a:cs typeface="Arial"/>
              </a:rPr>
              <a:t>Ranking of the Wor</a:t>
            </a:r>
            <a:r>
              <a:rPr lang="es-PE" sz="1200" spc="-30" dirty="0">
                <a:latin typeface="Arial"/>
                <a:cs typeface="Arial"/>
              </a:rPr>
              <a:t>ld </a:t>
            </a:r>
            <a:r>
              <a:rPr lang="en-US" sz="1200" spc="-30" dirty="0">
                <a:latin typeface="Arial"/>
                <a:cs typeface="Arial"/>
              </a:rPr>
              <a:t>Oil</a:t>
            </a:r>
            <a:r>
              <a:rPr lang="es-PE" sz="1200" spc="-30" dirty="0">
                <a:latin typeface="Arial"/>
                <a:cs typeface="Arial"/>
              </a:rPr>
              <a:t> </a:t>
            </a:r>
            <a:r>
              <a:rPr lang="en-US" sz="1200" spc="-30" dirty="0">
                <a:latin typeface="Arial"/>
                <a:cs typeface="Arial"/>
              </a:rPr>
              <a:t>Companies</a:t>
            </a:r>
            <a:r>
              <a:rPr lang="es-PE" sz="1200" spc="-30" dirty="0">
                <a:latin typeface="Arial"/>
                <a:cs typeface="Arial"/>
              </a:rPr>
              <a:t> </a:t>
            </a:r>
            <a:r>
              <a:rPr sz="1200" spc="10" dirty="0">
                <a:latin typeface="Arial"/>
                <a:cs typeface="Arial"/>
              </a:rPr>
              <a:t>Ecopetrol </a:t>
            </a:r>
            <a:r>
              <a:rPr lang="en-US" sz="1200" spc="-45" dirty="0">
                <a:latin typeface="Arial"/>
                <a:cs typeface="Arial"/>
              </a:rPr>
              <a:t>ranks</a:t>
            </a:r>
            <a:r>
              <a:rPr lang="es-PE" sz="1200" spc="-45" dirty="0">
                <a:latin typeface="Arial"/>
                <a:cs typeface="Arial"/>
              </a:rPr>
              <a:t> </a:t>
            </a:r>
            <a:r>
              <a:rPr sz="1200" spc="-10" dirty="0">
                <a:latin typeface="Arial"/>
                <a:cs typeface="Arial"/>
              </a:rPr>
              <a:t>48</a:t>
            </a:r>
            <a:endParaRPr sz="1200" dirty="0">
              <a:latin typeface="Arial"/>
              <a:cs typeface="Arial"/>
            </a:endParaRPr>
          </a:p>
        </p:txBody>
      </p:sp>
    </p:spTree>
    <p:extLst>
      <p:ext uri="{BB962C8B-B14F-4D97-AF65-F5344CB8AC3E}">
        <p14:creationId xmlns:p14="http://schemas.microsoft.com/office/powerpoint/2010/main" val="134189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a:t>
            </a:r>
          </a:p>
        </p:txBody>
      </p:sp>
      <p:sp>
        <p:nvSpPr>
          <p:cNvPr id="3" name="2 Marcador de contenido"/>
          <p:cNvSpPr>
            <a:spLocks noGrp="1"/>
          </p:cNvSpPr>
          <p:nvPr>
            <p:ph idx="1"/>
          </p:nvPr>
        </p:nvSpPr>
        <p:spPr/>
        <p:txBody>
          <a:bodyPr/>
          <a:lstStyle/>
          <a:p>
            <a:endParaRPr lang="es-PE"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2919" r="19679" b="6649"/>
          <a:stretch/>
        </p:blipFill>
        <p:spPr bwMode="auto">
          <a:xfrm>
            <a:off x="0" y="0"/>
            <a:ext cx="96724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47323"/>
            <a:ext cx="9238593" cy="707886"/>
          </a:xfrm>
          <a:prstGeom prst="rect">
            <a:avLst/>
          </a:prstGeom>
          <a:solidFill>
            <a:schemeClr val="bg1"/>
          </a:solidFill>
        </p:spPr>
        <p:txBody>
          <a:bodyPr wrap="square">
            <a:spAutoFit/>
          </a:bodyPr>
          <a:lstStyle/>
          <a:p>
            <a:r>
              <a:rPr lang="en-US" sz="2000" spc="-10" dirty="0" err="1">
                <a:latin typeface="Arial Black" panose="020B0A04020102020204" pitchFamily="34" charset="0"/>
              </a:rPr>
              <a:t>Ecopetrol</a:t>
            </a:r>
            <a:r>
              <a:rPr lang="en-US" sz="2000" spc="-10" dirty="0">
                <a:latin typeface="Arial Black" panose="020B0A04020102020204" pitchFamily="34" charset="0"/>
              </a:rPr>
              <a:t> by the end of last year updated its strategic framework and its investment plan </a:t>
            </a:r>
            <a:endParaRPr lang="es-PE" sz="2000" dirty="0">
              <a:latin typeface="Arial Black" panose="020B0A04020102020204" pitchFamily="34" charset="0"/>
            </a:endParaRPr>
          </a:p>
        </p:txBody>
      </p:sp>
      <p:sp>
        <p:nvSpPr>
          <p:cNvPr id="7" name="6 Rectángulo redondeado"/>
          <p:cNvSpPr/>
          <p:nvPr/>
        </p:nvSpPr>
        <p:spPr>
          <a:xfrm>
            <a:off x="6747642" y="1324303"/>
            <a:ext cx="2758965" cy="69368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b="1" dirty="0">
                <a:solidFill>
                  <a:schemeClr val="tx1"/>
                </a:solidFill>
                <a:cs typeface="Calibri"/>
              </a:rPr>
              <a:t>Corporate Responsibility</a:t>
            </a:r>
          </a:p>
        </p:txBody>
      </p:sp>
      <p:sp>
        <p:nvSpPr>
          <p:cNvPr id="10" name="9 Rectángulo redondeado"/>
          <p:cNvSpPr/>
          <p:nvPr/>
        </p:nvSpPr>
        <p:spPr>
          <a:xfrm>
            <a:off x="1" y="2735318"/>
            <a:ext cx="1860330" cy="53423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marR="5080" algn="ctr">
              <a:lnSpc>
                <a:spcPct val="100000"/>
              </a:lnSpc>
            </a:pPr>
            <a:r>
              <a:rPr lang="en-US" sz="1500" b="1" spc="-10" dirty="0">
                <a:solidFill>
                  <a:schemeClr val="tx1"/>
                </a:solidFill>
                <a:cs typeface="Calibri"/>
              </a:rPr>
              <a:t>Culture</a:t>
            </a:r>
            <a:r>
              <a:rPr lang="es-PE" sz="1500" b="1" spc="-10" dirty="0">
                <a:solidFill>
                  <a:schemeClr val="tx1"/>
                </a:solidFill>
                <a:cs typeface="Calibri"/>
              </a:rPr>
              <a:t>, </a:t>
            </a:r>
            <a:r>
              <a:rPr lang="en-US" sz="1500" b="1" spc="-10" dirty="0">
                <a:solidFill>
                  <a:schemeClr val="tx1"/>
                </a:solidFill>
                <a:cs typeface="Calibri"/>
              </a:rPr>
              <a:t>values</a:t>
            </a:r>
            <a:r>
              <a:rPr lang="es-PE" sz="1500" b="1" spc="-10" dirty="0">
                <a:solidFill>
                  <a:schemeClr val="tx1"/>
                </a:solidFill>
                <a:cs typeface="Calibri"/>
              </a:rPr>
              <a:t> and </a:t>
            </a:r>
            <a:r>
              <a:rPr lang="en-US" sz="1500" b="1" spc="-10" dirty="0">
                <a:solidFill>
                  <a:schemeClr val="tx1"/>
                </a:solidFill>
                <a:cs typeface="Calibri"/>
              </a:rPr>
              <a:t>competences</a:t>
            </a:r>
            <a:endParaRPr lang="en-US" sz="1500" b="1" dirty="0">
              <a:solidFill>
                <a:schemeClr val="tx1"/>
              </a:solidFill>
              <a:cs typeface="Calibri"/>
            </a:endParaRPr>
          </a:p>
        </p:txBody>
      </p:sp>
      <p:sp>
        <p:nvSpPr>
          <p:cNvPr id="11" name="10 Rectángulo redondeado"/>
          <p:cNvSpPr/>
          <p:nvPr/>
        </p:nvSpPr>
        <p:spPr>
          <a:xfrm>
            <a:off x="173420" y="1387364"/>
            <a:ext cx="2711668" cy="583324"/>
          </a:xfrm>
          <a:prstGeom prst="roundRect">
            <a:avLst/>
          </a:prstGeom>
          <a:solidFill>
            <a:srgbClr val="B1D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r>
              <a:rPr lang="en-US" b="1" spc="-10" dirty="0">
                <a:solidFill>
                  <a:schemeClr val="tx1"/>
                </a:solidFill>
                <a:cs typeface="Calibri"/>
              </a:rPr>
              <a:t>Profitable</a:t>
            </a:r>
            <a:r>
              <a:rPr lang="es-PE" b="1" spc="-10" dirty="0">
                <a:solidFill>
                  <a:schemeClr val="tx1"/>
                </a:solidFill>
                <a:cs typeface="Calibri"/>
              </a:rPr>
              <a:t> </a:t>
            </a:r>
            <a:r>
              <a:rPr lang="en-US" b="1" spc="-10" dirty="0">
                <a:solidFill>
                  <a:schemeClr val="tx1"/>
                </a:solidFill>
                <a:cs typeface="Calibri"/>
              </a:rPr>
              <a:t>Growth </a:t>
            </a:r>
            <a:endParaRPr lang="en-US" b="1" dirty="0">
              <a:solidFill>
                <a:schemeClr val="tx1"/>
              </a:solidFill>
              <a:cs typeface="Calibri"/>
            </a:endParaRPr>
          </a:p>
        </p:txBody>
      </p:sp>
      <p:sp>
        <p:nvSpPr>
          <p:cNvPr id="12" name="11 Rectángulo redondeado"/>
          <p:cNvSpPr/>
          <p:nvPr/>
        </p:nvSpPr>
        <p:spPr>
          <a:xfrm>
            <a:off x="173420" y="5722889"/>
            <a:ext cx="2822027" cy="853965"/>
          </a:xfrm>
          <a:prstGeom prst="roundRect">
            <a:avLst/>
          </a:prstGeom>
          <a:solidFill>
            <a:srgbClr val="314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marR="5080" algn="ctr">
              <a:lnSpc>
                <a:spcPct val="100000"/>
              </a:lnSpc>
            </a:pPr>
            <a:r>
              <a:rPr lang="en-US" b="1" spc="-10" dirty="0">
                <a:solidFill>
                  <a:srgbClr val="FFFFFF"/>
                </a:solidFill>
                <a:cs typeface="Calibri"/>
              </a:rPr>
              <a:t>Corporate Government  and  Comprehensive Management</a:t>
            </a:r>
            <a:endParaRPr lang="en-US" b="1" dirty="0">
              <a:cs typeface="Calibri"/>
            </a:endParaRPr>
          </a:p>
        </p:txBody>
      </p:sp>
      <p:sp>
        <p:nvSpPr>
          <p:cNvPr id="14" name="13 Rectángulo redondeado"/>
          <p:cNvSpPr/>
          <p:nvPr/>
        </p:nvSpPr>
        <p:spPr>
          <a:xfrm>
            <a:off x="6962885" y="5029206"/>
            <a:ext cx="2758965" cy="69368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30480" algn="ctr">
              <a:lnSpc>
                <a:spcPct val="100000"/>
              </a:lnSpc>
            </a:pPr>
            <a:r>
              <a:rPr lang="en-US" b="1" spc="-5" dirty="0">
                <a:solidFill>
                  <a:schemeClr val="tx1"/>
                </a:solidFill>
                <a:cs typeface="Calibri"/>
              </a:rPr>
              <a:t>Organizational</a:t>
            </a:r>
            <a:r>
              <a:rPr lang="es-PE" b="1" spc="-5" dirty="0">
                <a:solidFill>
                  <a:schemeClr val="tx1"/>
                </a:solidFill>
                <a:cs typeface="Calibri"/>
              </a:rPr>
              <a:t> </a:t>
            </a:r>
            <a:r>
              <a:rPr lang="en-US" b="1" spc="-5" dirty="0">
                <a:solidFill>
                  <a:schemeClr val="tx1"/>
                </a:solidFill>
                <a:cs typeface="Calibri"/>
              </a:rPr>
              <a:t>Consolidation </a:t>
            </a:r>
            <a:endParaRPr lang="en-US" b="1" dirty="0">
              <a:solidFill>
                <a:schemeClr val="tx1"/>
              </a:solidFill>
              <a:cs typeface="Calibri"/>
            </a:endParaRPr>
          </a:p>
        </p:txBody>
      </p:sp>
      <p:sp>
        <p:nvSpPr>
          <p:cNvPr id="8" name="7 Elipse"/>
          <p:cNvSpPr/>
          <p:nvPr/>
        </p:nvSpPr>
        <p:spPr>
          <a:xfrm>
            <a:off x="4099034" y="3002435"/>
            <a:ext cx="1277007" cy="1238489"/>
          </a:xfrm>
          <a:prstGeom prst="ellipse">
            <a:avLst/>
          </a:prstGeom>
          <a:solidFill>
            <a:srgbClr val="2B4B37"/>
          </a:solidFill>
          <a:ln>
            <a:solidFill>
              <a:srgbClr val="2B4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PE" dirty="0" err="1"/>
              <a:t>VISION</a:t>
            </a:r>
            <a:br>
              <a:rPr lang="es-PE" dirty="0"/>
            </a:br>
            <a:r>
              <a:rPr lang="es-PE" dirty="0" err="1"/>
              <a:t>MISION</a:t>
            </a:r>
            <a:br>
              <a:rPr lang="es-PE" dirty="0"/>
            </a:br>
            <a:r>
              <a:rPr lang="es-PE" dirty="0"/>
              <a:t>MEGA</a:t>
            </a:r>
          </a:p>
        </p:txBody>
      </p:sp>
      <p:cxnSp>
        <p:nvCxnSpPr>
          <p:cNvPr id="16" name="15 Conector recto"/>
          <p:cNvCxnSpPr/>
          <p:nvPr/>
        </p:nvCxnSpPr>
        <p:spPr>
          <a:xfrm>
            <a:off x="10941269" y="3752193"/>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4162095" y="3429000"/>
            <a:ext cx="11666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193627" y="3880945"/>
            <a:ext cx="11666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47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3" t="14216" r="19426" b="5784"/>
          <a:stretch/>
        </p:blipFill>
        <p:spPr bwMode="auto">
          <a:xfrm>
            <a:off x="0" y="0"/>
            <a:ext cx="97218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 y="6809"/>
            <a:ext cx="9721850" cy="923330"/>
          </a:xfrm>
          <a:prstGeom prst="rect">
            <a:avLst/>
          </a:prstGeom>
          <a:solidFill>
            <a:schemeClr val="bg1"/>
          </a:solidFill>
        </p:spPr>
        <p:txBody>
          <a:bodyPr wrap="square">
            <a:spAutoFit/>
          </a:bodyPr>
          <a:lstStyle/>
          <a:p>
            <a:r>
              <a:rPr lang="en-US" spc="55" dirty="0" err="1">
                <a:latin typeface="Arial Black" panose="020B0A04020102020204" pitchFamily="34" charset="0"/>
              </a:rPr>
              <a:t>Ecopetrol</a:t>
            </a:r>
            <a:r>
              <a:rPr lang="en-US" spc="55" dirty="0">
                <a:latin typeface="Arial Black" panose="020B0A04020102020204" pitchFamily="34" charset="0"/>
              </a:rPr>
              <a:t> leads most of the sector segments in Colombia, it has been established as a Business Group with a diversified portfolio and international presence </a:t>
            </a:r>
            <a:endParaRPr lang="es-PE" dirty="0">
              <a:latin typeface="Arial Black" panose="020B0A04020102020204" pitchFamily="34" charset="0"/>
            </a:endParaRPr>
          </a:p>
        </p:txBody>
      </p:sp>
      <p:sp>
        <p:nvSpPr>
          <p:cNvPr id="6" name="object 41"/>
          <p:cNvSpPr txBox="1"/>
          <p:nvPr/>
        </p:nvSpPr>
        <p:spPr>
          <a:xfrm>
            <a:off x="5416887" y="2837600"/>
            <a:ext cx="1563116" cy="492443"/>
          </a:xfrm>
          <a:prstGeom prst="rect">
            <a:avLst/>
          </a:prstGeom>
          <a:solidFill>
            <a:schemeClr val="bg1"/>
          </a:solidFill>
        </p:spPr>
        <p:txBody>
          <a:bodyPr vert="horz" wrap="square" lIns="0" tIns="0" rIns="0" bIns="0" rtlCol="0">
            <a:spAutoFit/>
          </a:bodyPr>
          <a:lstStyle/>
          <a:p>
            <a:pPr marL="12700" marR="5080">
              <a:lnSpc>
                <a:spcPct val="100000"/>
              </a:lnSpc>
            </a:pPr>
            <a:r>
              <a:rPr lang="en-US" sz="1600" b="1" spc="-80" dirty="0">
                <a:latin typeface="Arial"/>
                <a:cs typeface="Arial"/>
              </a:rPr>
              <a:t>Refin</a:t>
            </a:r>
            <a:r>
              <a:rPr lang="es-PE" sz="1600" b="1" spc="-80" dirty="0" err="1">
                <a:latin typeface="Arial"/>
                <a:cs typeface="Arial"/>
              </a:rPr>
              <a:t>ing</a:t>
            </a:r>
            <a:r>
              <a:rPr sz="1600" b="1" spc="-80" dirty="0">
                <a:latin typeface="Arial"/>
                <a:cs typeface="Arial"/>
              </a:rPr>
              <a:t> </a:t>
            </a:r>
            <a:r>
              <a:rPr lang="es-PE" sz="1600" b="1" spc="-185" dirty="0">
                <a:latin typeface="Arial"/>
                <a:cs typeface="Arial"/>
              </a:rPr>
              <a:t>and</a:t>
            </a:r>
            <a:r>
              <a:rPr sz="1600" b="1" spc="-185" dirty="0">
                <a:latin typeface="Arial"/>
                <a:cs typeface="Arial"/>
              </a:rPr>
              <a:t>  </a:t>
            </a:r>
            <a:r>
              <a:rPr sz="1600" b="1" spc="-190" dirty="0">
                <a:latin typeface="Arial"/>
                <a:cs typeface="Arial"/>
              </a:rPr>
              <a:t>P</a:t>
            </a:r>
            <a:r>
              <a:rPr sz="1600" b="1" spc="-60" dirty="0">
                <a:latin typeface="Arial"/>
                <a:cs typeface="Arial"/>
              </a:rPr>
              <a:t>e</a:t>
            </a:r>
            <a:r>
              <a:rPr sz="1600" b="1" spc="145" dirty="0">
                <a:latin typeface="Arial"/>
                <a:cs typeface="Arial"/>
              </a:rPr>
              <a:t>tr</a:t>
            </a:r>
            <a:r>
              <a:rPr sz="1600" b="1" spc="-95" dirty="0">
                <a:latin typeface="Arial"/>
                <a:cs typeface="Arial"/>
              </a:rPr>
              <a:t>o</a:t>
            </a:r>
            <a:r>
              <a:rPr lang="en-US" sz="1600" b="1" spc="-95" dirty="0">
                <a:latin typeface="Arial"/>
                <a:cs typeface="Arial"/>
              </a:rPr>
              <a:t>chemistry</a:t>
            </a:r>
            <a:r>
              <a:rPr sz="1600" b="1" spc="-95" dirty="0">
                <a:latin typeface="Arial"/>
                <a:cs typeface="Arial"/>
              </a:rPr>
              <a:t>:</a:t>
            </a:r>
            <a:endParaRPr sz="1600" dirty="0">
              <a:latin typeface="Arial"/>
              <a:cs typeface="Arial"/>
            </a:endParaRPr>
          </a:p>
        </p:txBody>
      </p:sp>
      <p:sp>
        <p:nvSpPr>
          <p:cNvPr id="7" name="object 43"/>
          <p:cNvSpPr txBox="1"/>
          <p:nvPr/>
        </p:nvSpPr>
        <p:spPr>
          <a:xfrm>
            <a:off x="5401126" y="3643629"/>
            <a:ext cx="1456873" cy="255270"/>
          </a:xfrm>
          <a:prstGeom prst="rect">
            <a:avLst/>
          </a:prstGeom>
          <a:solidFill>
            <a:schemeClr val="bg1"/>
          </a:solidFill>
        </p:spPr>
        <p:txBody>
          <a:bodyPr vert="horz" wrap="square" lIns="0" tIns="0" rIns="0" bIns="0" rtlCol="0">
            <a:spAutoFit/>
          </a:bodyPr>
          <a:lstStyle/>
          <a:p>
            <a:pPr marL="12700">
              <a:lnSpc>
                <a:spcPct val="100000"/>
              </a:lnSpc>
            </a:pPr>
            <a:r>
              <a:rPr sz="1600" b="1" spc="-55" dirty="0">
                <a:latin typeface="Arial"/>
                <a:cs typeface="Arial"/>
              </a:rPr>
              <a:t>Transport:</a:t>
            </a:r>
            <a:endParaRPr sz="1600" dirty="0">
              <a:latin typeface="Arial"/>
              <a:cs typeface="Arial"/>
            </a:endParaRPr>
          </a:p>
        </p:txBody>
      </p:sp>
      <p:sp>
        <p:nvSpPr>
          <p:cNvPr id="8" name="object 42"/>
          <p:cNvSpPr txBox="1"/>
          <p:nvPr/>
        </p:nvSpPr>
        <p:spPr>
          <a:xfrm>
            <a:off x="5414641" y="4286141"/>
            <a:ext cx="1581128" cy="255270"/>
          </a:xfrm>
          <a:prstGeom prst="rect">
            <a:avLst/>
          </a:prstGeom>
          <a:solidFill>
            <a:schemeClr val="bg1"/>
          </a:solidFill>
        </p:spPr>
        <p:txBody>
          <a:bodyPr vert="horz" wrap="square" lIns="0" tIns="0" rIns="0" bIns="0" rtlCol="0">
            <a:spAutoFit/>
          </a:bodyPr>
          <a:lstStyle/>
          <a:p>
            <a:pPr marL="12700">
              <a:lnSpc>
                <a:spcPct val="100000"/>
              </a:lnSpc>
            </a:pPr>
            <a:r>
              <a:rPr sz="1600" b="1" spc="-95" dirty="0">
                <a:latin typeface="Arial"/>
                <a:cs typeface="Arial"/>
              </a:rPr>
              <a:t>Bio</a:t>
            </a:r>
            <a:r>
              <a:rPr lang="es-PE" sz="1600" b="1" spc="-95" dirty="0">
                <a:latin typeface="Arial"/>
                <a:cs typeface="Arial"/>
              </a:rPr>
              <a:t>fuel:</a:t>
            </a:r>
            <a:endParaRPr sz="1600" dirty="0">
              <a:latin typeface="Arial"/>
              <a:cs typeface="Arial"/>
            </a:endParaRPr>
          </a:p>
        </p:txBody>
      </p:sp>
    </p:spTree>
    <p:extLst>
      <p:ext uri="{BB962C8B-B14F-4D97-AF65-F5344CB8AC3E}">
        <p14:creationId xmlns:p14="http://schemas.microsoft.com/office/powerpoint/2010/main" val="64394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6" t="12486" r="19933" b="7946"/>
          <a:stretch/>
        </p:blipFill>
        <p:spPr bwMode="auto">
          <a:xfrm>
            <a:off x="0" y="-8842"/>
            <a:ext cx="9721850" cy="686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7298" y="31560"/>
            <a:ext cx="9427779" cy="707886"/>
          </a:xfrm>
          <a:prstGeom prst="rect">
            <a:avLst/>
          </a:prstGeom>
          <a:solidFill>
            <a:schemeClr val="bg1"/>
          </a:solidFill>
        </p:spPr>
        <p:txBody>
          <a:bodyPr wrap="square">
            <a:spAutoFit/>
          </a:bodyPr>
          <a:lstStyle/>
          <a:p>
            <a:r>
              <a:rPr lang="en-US" sz="2000" spc="-20" dirty="0" err="1">
                <a:latin typeface="Arial Black" panose="020B0A04020102020204" pitchFamily="34" charset="0"/>
              </a:rPr>
              <a:t>Ecopetrol</a:t>
            </a:r>
            <a:r>
              <a:rPr lang="en-US" sz="2000" spc="-20" dirty="0">
                <a:latin typeface="Arial Black" panose="020B0A04020102020204" pitchFamily="34" charset="0"/>
              </a:rPr>
              <a:t> will invest in the development of the whole chain close to USD 80 trillion 2012 -2020</a:t>
            </a:r>
            <a:endParaRPr lang="es-PE" sz="2000" dirty="0">
              <a:latin typeface="Arial Black" panose="020B0A04020102020204" pitchFamily="34" charset="0"/>
            </a:endParaRPr>
          </a:p>
        </p:txBody>
      </p:sp>
      <p:sp>
        <p:nvSpPr>
          <p:cNvPr id="6" name="object 6"/>
          <p:cNvSpPr txBox="1"/>
          <p:nvPr/>
        </p:nvSpPr>
        <p:spPr>
          <a:xfrm>
            <a:off x="4650825" y="1492285"/>
            <a:ext cx="4467225" cy="1292662"/>
          </a:xfrm>
          <a:prstGeom prst="rect">
            <a:avLst/>
          </a:prstGeom>
          <a:solidFill>
            <a:schemeClr val="bg1"/>
          </a:solidFill>
        </p:spPr>
        <p:txBody>
          <a:bodyPr vert="horz" wrap="square" lIns="0" tIns="0" rIns="0" bIns="0" rtlCol="0">
            <a:spAutoFit/>
          </a:bodyPr>
          <a:lstStyle/>
          <a:p>
            <a:pPr marL="237490" indent="-178435">
              <a:lnSpc>
                <a:spcPct val="100000"/>
              </a:lnSpc>
              <a:buChar char="•"/>
              <a:tabLst>
                <a:tab pos="238125" algn="l"/>
              </a:tabLst>
            </a:pPr>
            <a:r>
              <a:rPr lang="en-US" sz="1400" spc="-80" dirty="0">
                <a:latin typeface="Arial"/>
                <a:cs typeface="Arial"/>
              </a:rPr>
              <a:t>Competitive advantage in Heavy Crudes </a:t>
            </a:r>
            <a:endParaRPr sz="1400" dirty="0">
              <a:latin typeface="Arial"/>
              <a:cs typeface="Arial"/>
            </a:endParaRPr>
          </a:p>
          <a:p>
            <a:pPr marL="237490" indent="-178435">
              <a:lnSpc>
                <a:spcPct val="100000"/>
              </a:lnSpc>
              <a:buChar char="•"/>
              <a:tabLst>
                <a:tab pos="238125" algn="l"/>
              </a:tabLst>
            </a:pPr>
            <a:r>
              <a:rPr lang="en-US" sz="1400" spc="35" dirty="0">
                <a:latin typeface="Arial"/>
                <a:cs typeface="Arial"/>
              </a:rPr>
              <a:t>Increase of the recovery factor </a:t>
            </a:r>
            <a:endParaRPr sz="1400" dirty="0">
              <a:latin typeface="Arial"/>
              <a:cs typeface="Arial"/>
            </a:endParaRPr>
          </a:p>
          <a:p>
            <a:pPr marL="237490" indent="-178435">
              <a:lnSpc>
                <a:spcPct val="100000"/>
              </a:lnSpc>
              <a:buChar char="•"/>
              <a:tabLst>
                <a:tab pos="238125" algn="l"/>
              </a:tabLst>
            </a:pPr>
            <a:r>
              <a:rPr lang="en-US" sz="1400" spc="80" dirty="0">
                <a:latin typeface="Arial"/>
                <a:cs typeface="Arial"/>
              </a:rPr>
              <a:t>Exploration in proven basins and border </a:t>
            </a:r>
            <a:endParaRPr sz="1400" dirty="0">
              <a:latin typeface="Arial"/>
              <a:cs typeface="Arial"/>
            </a:endParaRPr>
          </a:p>
          <a:p>
            <a:pPr marL="237490" indent="-178435">
              <a:lnSpc>
                <a:spcPct val="100000"/>
              </a:lnSpc>
              <a:buChar char="•"/>
              <a:tabLst>
                <a:tab pos="238125" algn="l"/>
              </a:tabLst>
            </a:pPr>
            <a:r>
              <a:rPr sz="1400" spc="30" dirty="0">
                <a:latin typeface="Arial"/>
                <a:cs typeface="Arial"/>
              </a:rPr>
              <a:t>Offshore</a:t>
            </a:r>
            <a:r>
              <a:rPr lang="es-PE" sz="1400" spc="30" dirty="0">
                <a:latin typeface="Arial"/>
                <a:cs typeface="Arial"/>
              </a:rPr>
              <a:t> </a:t>
            </a:r>
            <a:r>
              <a:rPr lang="en-US" sz="1400" spc="30" dirty="0">
                <a:latin typeface="Arial"/>
                <a:cs typeface="Arial"/>
              </a:rPr>
              <a:t>Exploration </a:t>
            </a:r>
            <a:endParaRPr lang="en-US" sz="1400" dirty="0">
              <a:latin typeface="Arial"/>
              <a:cs typeface="Arial"/>
            </a:endParaRPr>
          </a:p>
          <a:p>
            <a:pPr marL="237490" indent="-178435">
              <a:lnSpc>
                <a:spcPct val="100000"/>
              </a:lnSpc>
              <a:buChar char="•"/>
              <a:tabLst>
                <a:tab pos="238125" algn="l"/>
              </a:tabLst>
            </a:pPr>
            <a:r>
              <a:rPr lang="es-PE" sz="1400" spc="-80" dirty="0">
                <a:latin typeface="Arial"/>
                <a:cs typeface="Arial"/>
              </a:rPr>
              <a:t>G</a:t>
            </a:r>
            <a:r>
              <a:rPr sz="1400" spc="-80" dirty="0">
                <a:latin typeface="Arial"/>
                <a:cs typeface="Arial"/>
              </a:rPr>
              <a:t>as  </a:t>
            </a:r>
            <a:r>
              <a:rPr lang="es-PE" sz="1400" spc="-55" dirty="0">
                <a:latin typeface="Arial"/>
                <a:cs typeface="Arial"/>
              </a:rPr>
              <a:t>and</a:t>
            </a:r>
            <a:r>
              <a:rPr sz="1400" spc="-135" dirty="0">
                <a:latin typeface="Arial"/>
                <a:cs typeface="Arial"/>
              </a:rPr>
              <a:t> </a:t>
            </a:r>
            <a:r>
              <a:rPr sz="1400" spc="-155" dirty="0">
                <a:latin typeface="Arial"/>
                <a:cs typeface="Arial"/>
              </a:rPr>
              <a:t>HNC</a:t>
            </a:r>
            <a:r>
              <a:rPr lang="es-PE" sz="1400" spc="-155" dirty="0">
                <a:latin typeface="Arial"/>
                <a:cs typeface="Arial"/>
              </a:rPr>
              <a:t> </a:t>
            </a:r>
            <a:r>
              <a:rPr lang="en-US" sz="1400" spc="-155" dirty="0">
                <a:latin typeface="Arial"/>
                <a:cs typeface="Arial"/>
              </a:rPr>
              <a:t>development </a:t>
            </a:r>
            <a:endParaRPr lang="en-US" sz="1400" dirty="0">
              <a:latin typeface="Arial"/>
              <a:cs typeface="Arial"/>
            </a:endParaRPr>
          </a:p>
          <a:p>
            <a:pPr marL="237490" indent="-178435">
              <a:lnSpc>
                <a:spcPct val="100000"/>
              </a:lnSpc>
              <a:buChar char="•"/>
              <a:tabLst>
                <a:tab pos="238125" algn="l"/>
              </a:tabLst>
            </a:pPr>
            <a:r>
              <a:rPr lang="en-US" sz="1400" dirty="0">
                <a:latin typeface="Arial"/>
                <a:cs typeface="Arial"/>
              </a:rPr>
              <a:t>Technologies incorporation </a:t>
            </a:r>
            <a:endParaRPr sz="1400" dirty="0">
              <a:latin typeface="Arial"/>
              <a:cs typeface="Arial"/>
            </a:endParaRPr>
          </a:p>
        </p:txBody>
      </p:sp>
      <p:sp>
        <p:nvSpPr>
          <p:cNvPr id="5" name="4 Rectángulo"/>
          <p:cNvSpPr/>
          <p:nvPr/>
        </p:nvSpPr>
        <p:spPr>
          <a:xfrm>
            <a:off x="4564336" y="3435808"/>
            <a:ext cx="4860925" cy="954107"/>
          </a:xfrm>
          <a:prstGeom prst="rect">
            <a:avLst/>
          </a:prstGeom>
          <a:solidFill>
            <a:schemeClr val="bg1"/>
          </a:solidFill>
        </p:spPr>
        <p:txBody>
          <a:bodyPr>
            <a:spAutoFit/>
          </a:bodyPr>
          <a:lstStyle/>
          <a:p>
            <a:pPr marL="229870" indent="-178435">
              <a:lnSpc>
                <a:spcPct val="100000"/>
              </a:lnSpc>
              <a:spcBef>
                <a:spcPts val="700"/>
              </a:spcBef>
              <a:buChar char="•"/>
              <a:tabLst>
                <a:tab pos="230504" algn="l"/>
              </a:tabLst>
            </a:pPr>
            <a:r>
              <a:rPr lang="en-US" sz="1400" spc="-25" dirty="0">
                <a:latin typeface="Arial"/>
                <a:cs typeface="Arial"/>
              </a:rPr>
              <a:t>Company’s growing lever </a:t>
            </a:r>
            <a:endParaRPr lang="en-US" sz="1400" dirty="0">
              <a:latin typeface="Arial"/>
              <a:cs typeface="Arial"/>
            </a:endParaRPr>
          </a:p>
          <a:p>
            <a:pPr marL="229870" indent="-178435">
              <a:lnSpc>
                <a:spcPct val="100000"/>
              </a:lnSpc>
              <a:buChar char="•"/>
              <a:tabLst>
                <a:tab pos="230504" algn="l"/>
              </a:tabLst>
            </a:pPr>
            <a:r>
              <a:rPr lang="en-US" sz="1400" spc="50" dirty="0">
                <a:latin typeface="Arial"/>
                <a:cs typeface="Arial"/>
              </a:rPr>
              <a:t>Service scheme for the business group and third parties </a:t>
            </a:r>
            <a:endParaRPr lang="en-US" sz="1400" dirty="0">
              <a:latin typeface="Arial"/>
              <a:cs typeface="Arial"/>
            </a:endParaRPr>
          </a:p>
          <a:p>
            <a:pPr marL="229870" indent="-178435">
              <a:lnSpc>
                <a:spcPct val="100000"/>
              </a:lnSpc>
              <a:buChar char="•"/>
              <a:tabLst>
                <a:tab pos="230504" algn="l"/>
              </a:tabLst>
            </a:pPr>
            <a:r>
              <a:rPr lang="en-US" sz="1400" dirty="0">
                <a:latin typeface="Arial"/>
                <a:cs typeface="Arial"/>
              </a:rPr>
              <a:t>Technology incorporation </a:t>
            </a:r>
          </a:p>
        </p:txBody>
      </p:sp>
      <p:sp>
        <p:nvSpPr>
          <p:cNvPr id="7" name="6 Rectángulo"/>
          <p:cNvSpPr/>
          <p:nvPr/>
        </p:nvSpPr>
        <p:spPr>
          <a:xfrm>
            <a:off x="4650825" y="2988820"/>
            <a:ext cx="2582502" cy="338554"/>
          </a:xfrm>
          <a:prstGeom prst="rect">
            <a:avLst/>
          </a:prstGeom>
          <a:solidFill>
            <a:schemeClr val="bg1"/>
          </a:solidFill>
        </p:spPr>
        <p:txBody>
          <a:bodyPr wrap="none">
            <a:spAutoFit/>
          </a:bodyPr>
          <a:lstStyle/>
          <a:p>
            <a:r>
              <a:rPr lang="en-US" sz="1600" spc="-110" dirty="0">
                <a:latin typeface="Arial Black" panose="020B0A04020102020204" pitchFamily="34" charset="0"/>
                <a:cs typeface="Arial"/>
              </a:rPr>
              <a:t>Transport and Logistics </a:t>
            </a:r>
            <a:endParaRPr lang="es-PE" sz="1600" dirty="0">
              <a:latin typeface="Arial Black" panose="020B0A04020102020204" pitchFamily="34" charset="0"/>
            </a:endParaRPr>
          </a:p>
        </p:txBody>
      </p:sp>
      <p:sp>
        <p:nvSpPr>
          <p:cNvPr id="9" name="object 4"/>
          <p:cNvSpPr txBox="1"/>
          <p:nvPr/>
        </p:nvSpPr>
        <p:spPr>
          <a:xfrm>
            <a:off x="4640200" y="4871102"/>
            <a:ext cx="4446317" cy="1615827"/>
          </a:xfrm>
          <a:prstGeom prst="rect">
            <a:avLst/>
          </a:prstGeom>
          <a:solidFill>
            <a:schemeClr val="bg1"/>
          </a:solidFill>
        </p:spPr>
        <p:txBody>
          <a:bodyPr vert="horz" wrap="square" lIns="0" tIns="0" rIns="0" bIns="0" rtlCol="0">
            <a:spAutoFit/>
          </a:bodyPr>
          <a:lstStyle/>
          <a:p>
            <a:pPr marL="191135" indent="-178435">
              <a:lnSpc>
                <a:spcPct val="150000"/>
              </a:lnSpc>
              <a:buChar char="•"/>
              <a:tabLst>
                <a:tab pos="191770" algn="l"/>
              </a:tabLst>
            </a:pPr>
            <a:r>
              <a:rPr lang="en-US" sz="1400" spc="-75" dirty="0">
                <a:latin typeface="Arial" panose="020B0604020202020204" pitchFamily="34" charset="0"/>
                <a:cs typeface="Arial" panose="020B0604020202020204" pitchFamily="34" charset="0"/>
              </a:rPr>
              <a:t>Value addition to the heavy crudes </a:t>
            </a:r>
            <a:endParaRPr sz="1400" dirty="0">
              <a:latin typeface="Arial" panose="020B0604020202020204" pitchFamily="34" charset="0"/>
              <a:cs typeface="Arial" panose="020B0604020202020204" pitchFamily="34" charset="0"/>
            </a:endParaRPr>
          </a:p>
          <a:p>
            <a:pPr marL="191135" indent="-178435">
              <a:lnSpc>
                <a:spcPct val="150000"/>
              </a:lnSpc>
              <a:buChar char="•"/>
              <a:tabLst>
                <a:tab pos="191770" algn="l"/>
              </a:tabLst>
            </a:pPr>
            <a:r>
              <a:rPr lang="en-US" sz="1400" spc="-75" dirty="0">
                <a:latin typeface="Arial" panose="020B0604020202020204" pitchFamily="34" charset="0"/>
                <a:cs typeface="Arial" panose="020B0604020202020204" pitchFamily="34" charset="0"/>
              </a:rPr>
              <a:t>Greater capacity of heavy crudes processing </a:t>
            </a:r>
            <a:endParaRPr sz="1400" dirty="0">
              <a:latin typeface="Arial" panose="020B0604020202020204" pitchFamily="34" charset="0"/>
              <a:cs typeface="Arial" panose="020B0604020202020204" pitchFamily="34" charset="0"/>
            </a:endParaRPr>
          </a:p>
          <a:p>
            <a:pPr marL="191135" indent="-178435">
              <a:lnSpc>
                <a:spcPct val="150000"/>
              </a:lnSpc>
              <a:buChar char="•"/>
              <a:tabLst>
                <a:tab pos="191770" algn="l"/>
              </a:tabLst>
            </a:pPr>
            <a:r>
              <a:rPr lang="en-US" sz="1400" spc="-10" dirty="0">
                <a:latin typeface="Arial" panose="020B0604020202020204" pitchFamily="34" charset="0"/>
                <a:cs typeface="Arial" panose="020B0604020202020204" pitchFamily="34" charset="0"/>
              </a:rPr>
              <a:t>Valuable</a:t>
            </a:r>
            <a:r>
              <a:rPr lang="es-PE" sz="1400" spc="-10" dirty="0">
                <a:latin typeface="Arial" panose="020B0604020202020204" pitchFamily="34" charset="0"/>
                <a:cs typeface="Arial" panose="020B0604020202020204" pitchFamily="34" charset="0"/>
              </a:rPr>
              <a:t> and </a:t>
            </a:r>
            <a:r>
              <a:rPr lang="en-US" sz="1400" spc="-10" dirty="0">
                <a:latin typeface="Arial" panose="020B0604020202020204" pitchFamily="34" charset="0"/>
                <a:cs typeface="Arial" panose="020B0604020202020204" pitchFamily="34" charset="0"/>
              </a:rPr>
              <a:t>clean fuels (</a:t>
            </a:r>
            <a:r>
              <a:rPr lang="en-US" sz="1400" spc="20" dirty="0">
                <a:latin typeface="Arial" panose="020B0604020202020204" pitchFamily="34" charset="0"/>
                <a:cs typeface="Arial" panose="020B0604020202020204" pitchFamily="34" charset="0"/>
              </a:rPr>
              <a:t>↓</a:t>
            </a:r>
            <a:r>
              <a:rPr lang="en-US" sz="1400" spc="-10" dirty="0">
                <a:latin typeface="Arial" panose="020B0604020202020204" pitchFamily="34" charset="0"/>
                <a:cs typeface="Arial" panose="020B0604020202020204" pitchFamily="34" charset="0"/>
              </a:rPr>
              <a:t> sulphur)  </a:t>
            </a:r>
            <a:endParaRPr sz="1400" dirty="0">
              <a:latin typeface="Arial" panose="020B0604020202020204" pitchFamily="34" charset="0"/>
              <a:cs typeface="Arial" panose="020B0604020202020204" pitchFamily="34" charset="0"/>
            </a:endParaRPr>
          </a:p>
          <a:p>
            <a:pPr marL="191135" indent="-178435">
              <a:lnSpc>
                <a:spcPct val="150000"/>
              </a:lnSpc>
              <a:spcBef>
                <a:spcPts val="45"/>
              </a:spcBef>
              <a:buChar char="•"/>
              <a:tabLst>
                <a:tab pos="191770" algn="l"/>
              </a:tabLst>
            </a:pPr>
            <a:r>
              <a:rPr lang="en-US" sz="1400" spc="-10" dirty="0">
                <a:latin typeface="Arial" panose="020B0604020202020204" pitchFamily="34" charset="0"/>
                <a:cs typeface="Arial" panose="020B0604020202020204" pitchFamily="34" charset="0"/>
              </a:rPr>
              <a:t>Market</a:t>
            </a:r>
            <a:r>
              <a:rPr lang="es-PE" sz="1400" spc="-10"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consolidation</a:t>
            </a:r>
            <a:r>
              <a:rPr lang="es-PE" sz="1400" spc="-10" dirty="0">
                <a:latin typeface="Arial" panose="020B0604020202020204" pitchFamily="34" charset="0"/>
                <a:cs typeface="Arial" panose="020B0604020202020204" pitchFamily="34" charset="0"/>
              </a:rPr>
              <a:t> and </a:t>
            </a:r>
            <a:r>
              <a:rPr lang="en-US" sz="1400" spc="-10" dirty="0">
                <a:latin typeface="Arial" panose="020B0604020202020204" pitchFamily="34" charset="0"/>
                <a:cs typeface="Arial" panose="020B0604020202020204" pitchFamily="34" charset="0"/>
              </a:rPr>
              <a:t>development </a:t>
            </a:r>
            <a:endParaRPr lang="en-US" sz="1400" dirty="0">
              <a:latin typeface="Arial" panose="020B0604020202020204" pitchFamily="34" charset="0"/>
              <a:cs typeface="Arial" panose="020B0604020202020204" pitchFamily="34" charset="0"/>
            </a:endParaRPr>
          </a:p>
          <a:p>
            <a:pPr marL="191135" marR="641350" indent="-178435">
              <a:lnSpc>
                <a:spcPct val="150000"/>
              </a:lnSpc>
              <a:buChar char="•"/>
              <a:tabLst>
                <a:tab pos="191770" algn="l"/>
              </a:tabLst>
            </a:pPr>
            <a:r>
              <a:rPr lang="en-US" sz="1400" spc="-15" dirty="0">
                <a:latin typeface="Arial" panose="020B0604020202020204" pitchFamily="34" charset="0"/>
                <a:cs typeface="Arial" panose="020B0604020202020204" pitchFamily="34" charset="0"/>
              </a:rPr>
              <a:t>Investment consolidation and biofuels research </a:t>
            </a:r>
            <a:endParaRPr sz="1400" dirty="0">
              <a:latin typeface="Arial" panose="020B0604020202020204" pitchFamily="34" charset="0"/>
              <a:cs typeface="Arial" panose="020B0604020202020204" pitchFamily="34" charset="0"/>
            </a:endParaRPr>
          </a:p>
        </p:txBody>
      </p:sp>
      <p:graphicFrame>
        <p:nvGraphicFramePr>
          <p:cNvPr id="10" name="object 8"/>
          <p:cNvGraphicFramePr>
            <a:graphicFrameLocks noGrp="1"/>
          </p:cNvGraphicFramePr>
          <p:nvPr>
            <p:extLst>
              <p:ext uri="{D42A27DB-BD31-4B8C-83A1-F6EECF244321}">
                <p14:modId xmlns:p14="http://schemas.microsoft.com/office/powerpoint/2010/main" val="1837569561"/>
              </p:ext>
            </p:extLst>
          </p:nvPr>
        </p:nvGraphicFramePr>
        <p:xfrm>
          <a:off x="341893" y="1052812"/>
          <a:ext cx="3946327" cy="1532732"/>
        </p:xfrm>
        <a:graphic>
          <a:graphicData uri="http://schemas.openxmlformats.org/drawingml/2006/table">
            <a:tbl>
              <a:tblPr firstRow="1" bandRow="1">
                <a:tableStyleId>{2D5ABB26-0587-4C30-8999-92F81FD0307C}</a:tableStyleId>
              </a:tblPr>
              <a:tblGrid>
                <a:gridCol w="1567574">
                  <a:extLst>
                    <a:ext uri="{9D8B030D-6E8A-4147-A177-3AD203B41FA5}">
                      <a16:colId xmlns:a16="http://schemas.microsoft.com/office/drawing/2014/main" val="20000"/>
                    </a:ext>
                  </a:extLst>
                </a:gridCol>
                <a:gridCol w="1567646">
                  <a:extLst>
                    <a:ext uri="{9D8B030D-6E8A-4147-A177-3AD203B41FA5}">
                      <a16:colId xmlns:a16="http://schemas.microsoft.com/office/drawing/2014/main" val="20001"/>
                    </a:ext>
                  </a:extLst>
                </a:gridCol>
                <a:gridCol w="811107">
                  <a:extLst>
                    <a:ext uri="{9D8B030D-6E8A-4147-A177-3AD203B41FA5}">
                      <a16:colId xmlns:a16="http://schemas.microsoft.com/office/drawing/2014/main" val="20002"/>
                    </a:ext>
                  </a:extLst>
                </a:gridCol>
              </a:tblGrid>
              <a:tr h="487688">
                <a:tc>
                  <a:txBody>
                    <a:bodyPr/>
                    <a:lstStyle/>
                    <a:p>
                      <a:pPr algn="ctr">
                        <a:lnSpc>
                          <a:spcPct val="100000"/>
                        </a:lnSpc>
                        <a:spcBef>
                          <a:spcPts val="1165"/>
                        </a:spcBef>
                      </a:pPr>
                      <a:r>
                        <a:rPr lang="es-PE" sz="1400" b="1" spc="-114" dirty="0">
                          <a:latin typeface="Arial"/>
                          <a:cs typeface="Arial"/>
                        </a:rPr>
                        <a:t>BUSINESS</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DDDAC"/>
                    </a:solidFill>
                  </a:tcPr>
                </a:tc>
                <a:tc>
                  <a:txBody>
                    <a:bodyPr/>
                    <a:lstStyle/>
                    <a:p>
                      <a:pPr marL="245745" marR="114935" indent="-125095">
                        <a:lnSpc>
                          <a:spcPct val="100000"/>
                        </a:lnSpc>
                        <a:spcBef>
                          <a:spcPts val="325"/>
                        </a:spcBef>
                      </a:pPr>
                      <a:r>
                        <a:rPr sz="1400" b="1" spc="-175" dirty="0">
                          <a:latin typeface="Arial"/>
                          <a:cs typeface="Arial"/>
                        </a:rPr>
                        <a:t>CAPEX </a:t>
                      </a:r>
                      <a:r>
                        <a:rPr sz="1400" b="1" spc="-110" dirty="0">
                          <a:latin typeface="Arial"/>
                          <a:cs typeface="Arial"/>
                        </a:rPr>
                        <a:t>(BUSD)  </a:t>
                      </a:r>
                      <a:r>
                        <a:rPr sz="1400" b="1" spc="10" dirty="0">
                          <a:latin typeface="Arial"/>
                          <a:cs typeface="Arial"/>
                        </a:rPr>
                        <a:t>2012-2020</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DDDAC"/>
                    </a:solidFill>
                  </a:tcPr>
                </a:tc>
                <a:tc>
                  <a:txBody>
                    <a:bodyPr/>
                    <a:lstStyle/>
                    <a:p>
                      <a:pPr algn="ctr">
                        <a:lnSpc>
                          <a:spcPct val="100000"/>
                        </a:lnSpc>
                        <a:spcBef>
                          <a:spcPts val="1165"/>
                        </a:spcBef>
                      </a:pPr>
                      <a:r>
                        <a:rPr sz="1600" b="1" dirty="0">
                          <a:latin typeface="Arial"/>
                          <a:cs typeface="Arial"/>
                        </a:rPr>
                        <a: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DDDAC"/>
                    </a:solidFill>
                  </a:tcPr>
                </a:tc>
                <a:extLst>
                  <a:ext uri="{0D108BD9-81ED-4DB2-BD59-A6C34878D82A}">
                    <a16:rowId xmlns:a16="http://schemas.microsoft.com/office/drawing/2014/main" val="10000"/>
                  </a:ext>
                </a:extLst>
              </a:tr>
              <a:tr h="348348">
                <a:tc>
                  <a:txBody>
                    <a:bodyPr/>
                    <a:lstStyle/>
                    <a:p>
                      <a:pPr algn="ctr">
                        <a:lnSpc>
                          <a:spcPct val="100000"/>
                        </a:lnSpc>
                        <a:spcBef>
                          <a:spcPts val="229"/>
                        </a:spcBef>
                      </a:pPr>
                      <a:r>
                        <a:rPr sz="1400" b="1" spc="-15" dirty="0">
                          <a:latin typeface="Arial"/>
                          <a:cs typeface="Arial"/>
                        </a:rPr>
                        <a:t>Upstream</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29"/>
                        </a:spcBef>
                      </a:pPr>
                      <a:r>
                        <a:rPr sz="1400" b="1" spc="-15" dirty="0">
                          <a:latin typeface="Arial"/>
                          <a:cs typeface="Arial"/>
                        </a:rPr>
                        <a:t>69</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marL="1270" algn="ctr">
                        <a:lnSpc>
                          <a:spcPct val="100000"/>
                        </a:lnSpc>
                        <a:spcBef>
                          <a:spcPts val="229"/>
                        </a:spcBef>
                      </a:pPr>
                      <a:r>
                        <a:rPr sz="1400" b="1" spc="-15" dirty="0">
                          <a:latin typeface="Arial"/>
                          <a:cs typeface="Arial"/>
                        </a:rPr>
                        <a:t>87</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1"/>
                  </a:ext>
                </a:extLst>
              </a:tr>
              <a:tr h="348348">
                <a:tc>
                  <a:txBody>
                    <a:bodyPr/>
                    <a:lstStyle/>
                    <a:p>
                      <a:pPr algn="ctr">
                        <a:lnSpc>
                          <a:spcPct val="100000"/>
                        </a:lnSpc>
                        <a:spcBef>
                          <a:spcPts val="330"/>
                        </a:spcBef>
                      </a:pPr>
                      <a:r>
                        <a:rPr sz="1400" b="1" dirty="0">
                          <a:latin typeface="Arial"/>
                          <a:cs typeface="Arial"/>
                        </a:rPr>
                        <a:t>Downstream</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330"/>
                        </a:spcBef>
                      </a:pPr>
                      <a:r>
                        <a:rPr sz="1400" b="1" spc="-5" dirty="0">
                          <a:latin typeface="Arial"/>
                          <a:cs typeface="Arial"/>
                        </a:rPr>
                        <a:t>6,5</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1905" algn="ctr">
                        <a:lnSpc>
                          <a:spcPct val="100000"/>
                        </a:lnSpc>
                        <a:spcBef>
                          <a:spcPts val="330"/>
                        </a:spcBef>
                      </a:pPr>
                      <a:r>
                        <a:rPr sz="1400" b="1" spc="-5" dirty="0">
                          <a:latin typeface="Arial"/>
                          <a:cs typeface="Arial"/>
                        </a:rPr>
                        <a:t>8,5</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2"/>
                  </a:ext>
                </a:extLst>
              </a:tr>
              <a:tr h="348348">
                <a:tc>
                  <a:txBody>
                    <a:bodyPr/>
                    <a:lstStyle/>
                    <a:p>
                      <a:pPr algn="ctr">
                        <a:lnSpc>
                          <a:spcPct val="100000"/>
                        </a:lnSpc>
                        <a:spcBef>
                          <a:spcPts val="330"/>
                        </a:spcBef>
                      </a:pPr>
                      <a:r>
                        <a:rPr sz="1400" b="1" spc="10" dirty="0">
                          <a:latin typeface="Arial"/>
                          <a:cs typeface="Arial"/>
                        </a:rPr>
                        <a:t>Midstream</a:t>
                      </a:r>
                      <a:endParaRPr sz="14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330"/>
                        </a:spcBef>
                      </a:pPr>
                      <a:r>
                        <a:rPr sz="1400" b="1" dirty="0">
                          <a:latin typeface="Arial"/>
                          <a:cs typeface="Arial"/>
                        </a:rPr>
                        <a:t>4</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1905" algn="ctr">
                        <a:lnSpc>
                          <a:spcPct val="100000"/>
                        </a:lnSpc>
                        <a:spcBef>
                          <a:spcPts val="330"/>
                        </a:spcBef>
                      </a:pPr>
                      <a:r>
                        <a:rPr sz="1400" b="1" dirty="0">
                          <a:latin typeface="Arial"/>
                          <a:cs typeface="Arial"/>
                        </a:rPr>
                        <a:t>5,0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sp>
        <p:nvSpPr>
          <p:cNvPr id="8" name="7 Rectángulo"/>
          <p:cNvSpPr/>
          <p:nvPr/>
        </p:nvSpPr>
        <p:spPr>
          <a:xfrm>
            <a:off x="1486590" y="2988820"/>
            <a:ext cx="2831353" cy="338554"/>
          </a:xfrm>
          <a:prstGeom prst="rect">
            <a:avLst/>
          </a:prstGeom>
          <a:solidFill>
            <a:schemeClr val="bg1"/>
          </a:solidFill>
        </p:spPr>
        <p:txBody>
          <a:bodyPr wrap="none">
            <a:spAutoFit/>
          </a:bodyPr>
          <a:lstStyle/>
          <a:p>
            <a:r>
              <a:rPr lang="es-PE" sz="1600" spc="-100" dirty="0">
                <a:latin typeface="Arial Black" panose="020B0A04020102020204" pitchFamily="34" charset="0"/>
                <a:cs typeface="Arial"/>
              </a:rPr>
              <a:t>of </a:t>
            </a:r>
            <a:r>
              <a:rPr lang="es-PE" sz="1600" spc="-100" dirty="0" err="1">
                <a:latin typeface="Arial Black" panose="020B0A04020102020204" pitchFamily="34" charset="0"/>
                <a:cs typeface="Arial"/>
              </a:rPr>
              <a:t>investment</a:t>
            </a:r>
            <a:r>
              <a:rPr lang="es-PE" sz="1600" spc="-65" dirty="0">
                <a:latin typeface="Arial Black" panose="020B0A04020102020204" pitchFamily="34" charset="0"/>
                <a:cs typeface="Arial"/>
              </a:rPr>
              <a:t> </a:t>
            </a:r>
            <a:r>
              <a:rPr lang="es-PE" sz="1600" spc="-80" dirty="0">
                <a:latin typeface="Arial Black" panose="020B0A04020102020204" pitchFamily="34" charset="0"/>
                <a:cs typeface="Arial"/>
              </a:rPr>
              <a:t>In</a:t>
            </a:r>
            <a:r>
              <a:rPr lang="es-PE" sz="1600" spc="-130" dirty="0">
                <a:latin typeface="Arial Black" panose="020B0A04020102020204" pitchFamily="34" charset="0"/>
                <a:cs typeface="Arial"/>
              </a:rPr>
              <a:t> </a:t>
            </a:r>
            <a:r>
              <a:rPr lang="es-PE" sz="1600" spc="-80" dirty="0">
                <a:latin typeface="Arial Black" panose="020B0A04020102020204" pitchFamily="34" charset="0"/>
                <a:cs typeface="Arial"/>
              </a:rPr>
              <a:t>Colombia</a:t>
            </a:r>
            <a:endParaRPr lang="es-PE" sz="1600" dirty="0">
              <a:latin typeface="Arial Black" panose="020B0A04020102020204" pitchFamily="34" charset="0"/>
            </a:endParaRPr>
          </a:p>
        </p:txBody>
      </p:sp>
      <p:sp>
        <p:nvSpPr>
          <p:cNvPr id="12" name="object 20"/>
          <p:cNvSpPr txBox="1"/>
          <p:nvPr/>
        </p:nvSpPr>
        <p:spPr>
          <a:xfrm>
            <a:off x="1407939" y="5890524"/>
            <a:ext cx="1067247" cy="538609"/>
          </a:xfrm>
          <a:prstGeom prst="rect">
            <a:avLst/>
          </a:prstGeom>
          <a:solidFill>
            <a:schemeClr val="bg1"/>
          </a:solidFill>
        </p:spPr>
        <p:txBody>
          <a:bodyPr vert="horz" wrap="square" lIns="0" tIns="0" rIns="0" bIns="0" rtlCol="0">
            <a:spAutoFit/>
          </a:bodyPr>
          <a:lstStyle/>
          <a:p>
            <a:pPr marL="12700" marR="5080">
              <a:lnSpc>
                <a:spcPct val="125099"/>
              </a:lnSpc>
            </a:pPr>
            <a:r>
              <a:rPr lang="en-US" sz="1400" b="1" spc="-45" dirty="0">
                <a:latin typeface="Arial"/>
                <a:cs typeface="Arial"/>
              </a:rPr>
              <a:t>Exp</a:t>
            </a:r>
            <a:r>
              <a:rPr lang="en-US" sz="1400" b="1" spc="-15" dirty="0">
                <a:latin typeface="Arial"/>
                <a:cs typeface="Arial"/>
              </a:rPr>
              <a:t>l</a:t>
            </a:r>
            <a:r>
              <a:rPr lang="en-US" sz="1400" b="1" spc="25" dirty="0">
                <a:latin typeface="Arial"/>
                <a:cs typeface="Arial"/>
              </a:rPr>
              <a:t>ora</a:t>
            </a:r>
            <a:r>
              <a:rPr lang="es-PE" sz="1400" b="1" spc="25" dirty="0">
                <a:latin typeface="Arial"/>
                <a:cs typeface="Arial"/>
              </a:rPr>
              <a:t>tion</a:t>
            </a:r>
            <a:r>
              <a:rPr sz="1400" b="1" spc="-5" dirty="0">
                <a:latin typeface="Arial"/>
                <a:cs typeface="Arial"/>
              </a:rPr>
              <a:t>  </a:t>
            </a:r>
            <a:r>
              <a:rPr sz="1400" b="1" spc="-15" dirty="0">
                <a:latin typeface="Arial"/>
                <a:cs typeface="Arial"/>
              </a:rPr>
              <a:t>Refin</a:t>
            </a:r>
            <a:r>
              <a:rPr lang="en-US" sz="1400" b="1" spc="-15" dirty="0">
                <a:latin typeface="Arial"/>
                <a:cs typeface="Arial"/>
              </a:rPr>
              <a:t>ing</a:t>
            </a:r>
            <a:endParaRPr lang="en-US" sz="1400" b="1" dirty="0">
              <a:latin typeface="Arial"/>
              <a:cs typeface="Arial"/>
            </a:endParaRPr>
          </a:p>
        </p:txBody>
      </p:sp>
      <p:sp>
        <p:nvSpPr>
          <p:cNvPr id="13" name="object 22"/>
          <p:cNvSpPr txBox="1"/>
          <p:nvPr/>
        </p:nvSpPr>
        <p:spPr>
          <a:xfrm>
            <a:off x="2616661" y="5900508"/>
            <a:ext cx="1072468" cy="512128"/>
          </a:xfrm>
          <a:prstGeom prst="rect">
            <a:avLst/>
          </a:prstGeom>
          <a:solidFill>
            <a:schemeClr val="bg1"/>
          </a:solidFill>
        </p:spPr>
        <p:txBody>
          <a:bodyPr vert="horz" wrap="square" lIns="0" tIns="0" rIns="0" bIns="0" rtlCol="0">
            <a:spAutoFit/>
          </a:bodyPr>
          <a:lstStyle/>
          <a:p>
            <a:pPr marL="12700" marR="5080">
              <a:lnSpc>
                <a:spcPct val="125099"/>
              </a:lnSpc>
            </a:pPr>
            <a:r>
              <a:rPr lang="en-US" sz="1400" b="1" spc="15" dirty="0">
                <a:latin typeface="Arial"/>
                <a:cs typeface="Arial"/>
              </a:rPr>
              <a:t>Pro</a:t>
            </a:r>
            <a:r>
              <a:rPr lang="en-US" sz="1400" b="1" spc="-35" dirty="0">
                <a:latin typeface="Arial"/>
                <a:cs typeface="Arial"/>
              </a:rPr>
              <a:t>d</a:t>
            </a:r>
            <a:r>
              <a:rPr lang="en-US" sz="1400" b="1" spc="-45" dirty="0">
                <a:latin typeface="Arial"/>
                <a:cs typeface="Arial"/>
              </a:rPr>
              <a:t>u</a:t>
            </a:r>
            <a:r>
              <a:rPr lang="en-US" sz="1400" b="1" spc="-25" dirty="0">
                <a:latin typeface="Arial"/>
                <a:cs typeface="Arial"/>
              </a:rPr>
              <a:t>c</a:t>
            </a:r>
            <a:r>
              <a:rPr lang="es-PE" sz="1400" b="1" spc="-25" dirty="0">
                <a:latin typeface="Arial"/>
                <a:cs typeface="Arial"/>
              </a:rPr>
              <a:t>tion</a:t>
            </a:r>
            <a:r>
              <a:rPr sz="1400" b="1" spc="-5" dirty="0">
                <a:latin typeface="Arial"/>
                <a:cs typeface="Arial"/>
              </a:rPr>
              <a:t>  Tra</a:t>
            </a:r>
            <a:r>
              <a:rPr sz="1400" b="1" spc="-15" dirty="0">
                <a:latin typeface="Arial"/>
                <a:cs typeface="Arial"/>
              </a:rPr>
              <a:t>n</a:t>
            </a:r>
            <a:r>
              <a:rPr sz="1400" b="1" spc="-100" dirty="0">
                <a:latin typeface="Arial"/>
                <a:cs typeface="Arial"/>
              </a:rPr>
              <a:t>s</a:t>
            </a:r>
            <a:r>
              <a:rPr sz="1400" b="1" spc="-114" dirty="0">
                <a:latin typeface="Arial"/>
                <a:cs typeface="Arial"/>
              </a:rPr>
              <a:t>p</a:t>
            </a:r>
            <a:r>
              <a:rPr sz="1400" b="1" spc="155" dirty="0">
                <a:latin typeface="Arial"/>
                <a:cs typeface="Arial"/>
              </a:rPr>
              <a:t>or</a:t>
            </a:r>
            <a:r>
              <a:rPr sz="1400" b="1" spc="90" dirty="0">
                <a:latin typeface="Arial"/>
                <a:cs typeface="Arial"/>
              </a:rPr>
              <a:t>t</a:t>
            </a:r>
            <a:endParaRPr sz="1400" b="1" dirty="0">
              <a:latin typeface="Arial"/>
              <a:cs typeface="Arial"/>
            </a:endParaRPr>
          </a:p>
        </p:txBody>
      </p:sp>
    </p:spTree>
    <p:extLst>
      <p:ext uri="{BB962C8B-B14F-4D97-AF65-F5344CB8AC3E}">
        <p14:creationId xmlns:p14="http://schemas.microsoft.com/office/powerpoint/2010/main" val="3654149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89" t="13784" r="19426" b="5784"/>
          <a:stretch/>
        </p:blipFill>
        <p:spPr bwMode="auto">
          <a:xfrm>
            <a:off x="24714" y="49428"/>
            <a:ext cx="9697136" cy="680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4714" y="49428"/>
            <a:ext cx="9697136" cy="738664"/>
          </a:xfrm>
          <a:prstGeom prst="rect">
            <a:avLst/>
          </a:prstGeom>
          <a:solidFill>
            <a:schemeClr val="bg1"/>
          </a:solidFill>
        </p:spPr>
        <p:txBody>
          <a:bodyPr wrap="square">
            <a:spAutoFit/>
          </a:bodyPr>
          <a:lstStyle/>
          <a:p>
            <a:r>
              <a:rPr lang="en-US" sz="2100" spc="-15" dirty="0">
                <a:latin typeface="Arial Black" panose="020B0A04020102020204" pitchFamily="34" charset="0"/>
              </a:rPr>
              <a:t>Our growth plan is established </a:t>
            </a:r>
            <a:r>
              <a:rPr lang="en-US" sz="2100" spc="-15" dirty="0" err="1">
                <a:latin typeface="Arial Black" panose="020B0A04020102020204" pitchFamily="34" charset="0"/>
              </a:rPr>
              <a:t>MEGAS</a:t>
            </a:r>
            <a:r>
              <a:rPr lang="en-US" sz="2100" spc="-15" dirty="0">
                <a:latin typeface="Arial Black" panose="020B0A04020102020204" pitchFamily="34" charset="0"/>
              </a:rPr>
              <a:t> to 2020: this is the investment development framework </a:t>
            </a:r>
            <a:endParaRPr lang="es-PE" sz="2100" dirty="0">
              <a:latin typeface="Arial Black" panose="020B0A04020102020204" pitchFamily="34" charset="0"/>
            </a:endParaRPr>
          </a:p>
        </p:txBody>
      </p:sp>
      <p:sp>
        <p:nvSpPr>
          <p:cNvPr id="7" name="object 17"/>
          <p:cNvSpPr txBox="1"/>
          <p:nvPr/>
        </p:nvSpPr>
        <p:spPr>
          <a:xfrm>
            <a:off x="2364828" y="1367662"/>
            <a:ext cx="7141779" cy="369332"/>
          </a:xfrm>
          <a:prstGeom prst="rect">
            <a:avLst/>
          </a:prstGeom>
          <a:solidFill>
            <a:schemeClr val="bg1"/>
          </a:solidFill>
        </p:spPr>
        <p:txBody>
          <a:bodyPr vert="horz" wrap="square" lIns="0" tIns="0" rIns="0" bIns="0" rtlCol="0">
            <a:spAutoFit/>
          </a:bodyPr>
          <a:lstStyle/>
          <a:p>
            <a:pPr marL="12700">
              <a:lnSpc>
                <a:spcPct val="100000"/>
              </a:lnSpc>
              <a:tabLst>
                <a:tab pos="4745038" algn="l"/>
              </a:tabLst>
            </a:pPr>
            <a:r>
              <a:rPr lang="en-US" sz="1800" spc="-65" dirty="0">
                <a:latin typeface="Arial"/>
                <a:cs typeface="Arial"/>
              </a:rPr>
              <a:t>Reserv</a:t>
            </a:r>
            <a:r>
              <a:rPr lang="es-PE" spc="-65" dirty="0">
                <a:latin typeface="Arial"/>
                <a:cs typeface="Arial"/>
              </a:rPr>
              <a:t>es </a:t>
            </a:r>
            <a:r>
              <a:rPr lang="en-US" spc="-65" dirty="0">
                <a:latin typeface="Arial"/>
                <a:cs typeface="Arial"/>
              </a:rPr>
              <a:t>Incorporation</a:t>
            </a:r>
            <a:r>
              <a:rPr sz="1800" spc="-65" dirty="0">
                <a:latin typeface="Arial"/>
                <a:cs typeface="Arial"/>
              </a:rPr>
              <a:t> </a:t>
            </a:r>
            <a:r>
              <a:rPr sz="1800" spc="-120" dirty="0">
                <a:latin typeface="Arial"/>
                <a:cs typeface="Arial"/>
              </a:rPr>
              <a:t>1P </a:t>
            </a:r>
            <a:r>
              <a:rPr sz="1800" spc="-40" dirty="0">
                <a:latin typeface="Arial"/>
                <a:cs typeface="Arial"/>
              </a:rPr>
              <a:t>2011</a:t>
            </a:r>
            <a:r>
              <a:rPr sz="1800" spc="-25" dirty="0">
                <a:latin typeface="Arial"/>
                <a:cs typeface="Arial"/>
              </a:rPr>
              <a:t> </a:t>
            </a:r>
            <a:r>
              <a:rPr sz="1800" spc="325" dirty="0">
                <a:latin typeface="Arial"/>
                <a:cs typeface="Arial"/>
              </a:rPr>
              <a:t>-</a:t>
            </a:r>
            <a:r>
              <a:rPr sz="1800" spc="-50" dirty="0">
                <a:latin typeface="Arial"/>
                <a:cs typeface="Arial"/>
              </a:rPr>
              <a:t> </a:t>
            </a:r>
            <a:r>
              <a:rPr sz="1800" spc="5" dirty="0">
                <a:latin typeface="Arial"/>
                <a:cs typeface="Arial"/>
              </a:rPr>
              <a:t>2.020*	</a:t>
            </a:r>
            <a:r>
              <a:rPr sz="2400" b="1" spc="-20" dirty="0">
                <a:solidFill>
                  <a:srgbClr val="004236"/>
                </a:solidFill>
                <a:latin typeface="Arial"/>
                <a:cs typeface="Arial"/>
              </a:rPr>
              <a:t>6.200</a:t>
            </a:r>
            <a:r>
              <a:rPr sz="2400" b="1" spc="-140" dirty="0">
                <a:solidFill>
                  <a:srgbClr val="004236"/>
                </a:solidFill>
                <a:latin typeface="Arial"/>
                <a:cs typeface="Arial"/>
              </a:rPr>
              <a:t> </a:t>
            </a:r>
            <a:r>
              <a:rPr sz="2400" b="1" spc="-265" dirty="0">
                <a:solidFill>
                  <a:srgbClr val="004236"/>
                </a:solidFill>
                <a:latin typeface="Arial"/>
                <a:cs typeface="Arial"/>
              </a:rPr>
              <a:t>MBPE</a:t>
            </a:r>
            <a:endParaRPr sz="2400" b="1" dirty="0">
              <a:latin typeface="Arial"/>
              <a:cs typeface="Arial"/>
            </a:endParaRPr>
          </a:p>
        </p:txBody>
      </p:sp>
      <p:sp>
        <p:nvSpPr>
          <p:cNvPr id="8" name="object 5"/>
          <p:cNvSpPr txBox="1"/>
          <p:nvPr/>
        </p:nvSpPr>
        <p:spPr>
          <a:xfrm>
            <a:off x="4682359" y="1892062"/>
            <a:ext cx="2398051" cy="605294"/>
          </a:xfrm>
          <a:prstGeom prst="rect">
            <a:avLst/>
          </a:prstGeom>
          <a:solidFill>
            <a:schemeClr val="bg1"/>
          </a:solidFill>
        </p:spPr>
        <p:txBody>
          <a:bodyPr vert="horz" wrap="square" lIns="0" tIns="0" rIns="0" bIns="0" rtlCol="0">
            <a:spAutoFit/>
          </a:bodyPr>
          <a:lstStyle/>
          <a:p>
            <a:pPr marR="22225" algn="r">
              <a:lnSpc>
                <a:spcPct val="100000"/>
              </a:lnSpc>
            </a:pPr>
            <a:r>
              <a:rPr lang="en-US" sz="1800" b="1" spc="-10" dirty="0">
                <a:latin typeface="Arial"/>
                <a:cs typeface="Arial"/>
              </a:rPr>
              <a:t>Produc</a:t>
            </a:r>
            <a:r>
              <a:rPr lang="es-PE" sz="1800" b="1" spc="-10" dirty="0">
                <a:latin typeface="Arial"/>
                <a:cs typeface="Arial"/>
              </a:rPr>
              <a:t>tion</a:t>
            </a:r>
            <a:r>
              <a:rPr sz="1800" b="1" spc="310" dirty="0">
                <a:latin typeface="Arial"/>
                <a:cs typeface="Arial"/>
              </a:rPr>
              <a:t> </a:t>
            </a:r>
            <a:r>
              <a:rPr sz="1800" b="1" spc="5" dirty="0">
                <a:latin typeface="Arial"/>
                <a:cs typeface="Arial"/>
              </a:rPr>
              <a:t>2.020*</a:t>
            </a:r>
            <a:endParaRPr sz="1800" b="1" dirty="0">
              <a:latin typeface="Arial"/>
              <a:cs typeface="Arial"/>
            </a:endParaRPr>
          </a:p>
          <a:p>
            <a:pPr marR="5080" algn="r">
              <a:lnSpc>
                <a:spcPct val="100000"/>
              </a:lnSpc>
              <a:spcBef>
                <a:spcPts val="420"/>
              </a:spcBef>
            </a:pPr>
            <a:r>
              <a:rPr sz="1800" b="1" spc="-265" dirty="0">
                <a:latin typeface="Arial"/>
                <a:cs typeface="Arial"/>
              </a:rPr>
              <a:t>ROCE</a:t>
            </a:r>
            <a:endParaRPr sz="1800" b="1" dirty="0">
              <a:latin typeface="Arial"/>
              <a:cs typeface="Arial"/>
            </a:endParaRPr>
          </a:p>
        </p:txBody>
      </p:sp>
      <p:sp>
        <p:nvSpPr>
          <p:cNvPr id="9" name="object 6"/>
          <p:cNvSpPr txBox="1"/>
          <p:nvPr/>
        </p:nvSpPr>
        <p:spPr>
          <a:xfrm>
            <a:off x="7127708" y="1789824"/>
            <a:ext cx="1716749" cy="812165"/>
          </a:xfrm>
          <a:prstGeom prst="rect">
            <a:avLst/>
          </a:prstGeom>
          <a:solidFill>
            <a:schemeClr val="bg1"/>
          </a:solidFill>
        </p:spPr>
        <p:txBody>
          <a:bodyPr vert="horz" wrap="square" lIns="0" tIns="0" rIns="0" bIns="0" rtlCol="0">
            <a:spAutoFit/>
          </a:bodyPr>
          <a:lstStyle/>
          <a:p>
            <a:pPr marL="12700">
              <a:lnSpc>
                <a:spcPct val="100000"/>
              </a:lnSpc>
            </a:pPr>
            <a:r>
              <a:rPr sz="2400" b="1" spc="-20" dirty="0">
                <a:solidFill>
                  <a:srgbClr val="004236"/>
                </a:solidFill>
                <a:latin typeface="Arial"/>
                <a:cs typeface="Arial"/>
              </a:rPr>
              <a:t>1.3</a:t>
            </a:r>
            <a:r>
              <a:rPr sz="2400" b="1" spc="-160" dirty="0">
                <a:solidFill>
                  <a:srgbClr val="004236"/>
                </a:solidFill>
                <a:latin typeface="Arial"/>
                <a:cs typeface="Arial"/>
              </a:rPr>
              <a:t> </a:t>
            </a:r>
            <a:r>
              <a:rPr sz="2400" b="1" spc="-254" dirty="0">
                <a:solidFill>
                  <a:srgbClr val="004236"/>
                </a:solidFill>
                <a:latin typeface="Arial"/>
                <a:cs typeface="Arial"/>
              </a:rPr>
              <a:t>MBPED</a:t>
            </a:r>
            <a:endParaRPr sz="2400" b="1" dirty="0">
              <a:latin typeface="Arial"/>
              <a:cs typeface="Arial"/>
            </a:endParaRPr>
          </a:p>
          <a:p>
            <a:pPr marL="12700">
              <a:lnSpc>
                <a:spcPct val="100000"/>
              </a:lnSpc>
              <a:spcBef>
                <a:spcPts val="70"/>
              </a:spcBef>
            </a:pPr>
            <a:r>
              <a:rPr sz="2800" b="1" spc="-95" dirty="0">
                <a:solidFill>
                  <a:srgbClr val="004236"/>
                </a:solidFill>
                <a:latin typeface="Arial"/>
                <a:cs typeface="Arial"/>
              </a:rPr>
              <a:t>28%</a:t>
            </a:r>
            <a:endParaRPr sz="2800" b="1" dirty="0">
              <a:latin typeface="Arial"/>
              <a:cs typeface="Arial"/>
            </a:endParaRPr>
          </a:p>
        </p:txBody>
      </p:sp>
      <p:sp>
        <p:nvSpPr>
          <p:cNvPr id="10" name="object 29"/>
          <p:cNvSpPr txBox="1"/>
          <p:nvPr/>
        </p:nvSpPr>
        <p:spPr>
          <a:xfrm>
            <a:off x="2779014" y="3203575"/>
            <a:ext cx="5529414" cy="250139"/>
          </a:xfrm>
          <a:prstGeom prst="rect">
            <a:avLst/>
          </a:prstGeom>
          <a:solidFill>
            <a:schemeClr val="bg1"/>
          </a:solidFill>
        </p:spPr>
        <p:txBody>
          <a:bodyPr vert="horz" wrap="square" lIns="0" tIns="0" rIns="0" bIns="0" rtlCol="0">
            <a:spAutoFit/>
          </a:bodyPr>
          <a:lstStyle/>
          <a:p>
            <a:pPr marL="12700">
              <a:lnSpc>
                <a:spcPct val="100000"/>
              </a:lnSpc>
            </a:pPr>
            <a:r>
              <a:rPr lang="en-US" sz="1600" dirty="0">
                <a:latin typeface="Arial"/>
                <a:cs typeface="Arial"/>
              </a:rPr>
              <a:t>Being between the leaders in refining in Latin America </a:t>
            </a:r>
            <a:r>
              <a:rPr lang="es-PE" sz="1600" dirty="0">
                <a:latin typeface="Arial"/>
                <a:cs typeface="Arial"/>
              </a:rPr>
              <a:t> </a:t>
            </a:r>
            <a:endParaRPr sz="1600" dirty="0">
              <a:latin typeface="Arial"/>
              <a:cs typeface="Arial"/>
            </a:endParaRPr>
          </a:p>
        </p:txBody>
      </p:sp>
      <p:sp>
        <p:nvSpPr>
          <p:cNvPr id="11" name="object 11"/>
          <p:cNvSpPr txBox="1"/>
          <p:nvPr/>
        </p:nvSpPr>
        <p:spPr>
          <a:xfrm>
            <a:off x="3609213" y="3472053"/>
            <a:ext cx="2444746" cy="255270"/>
          </a:xfrm>
          <a:prstGeom prst="rect">
            <a:avLst/>
          </a:prstGeom>
          <a:solidFill>
            <a:schemeClr val="bg1"/>
          </a:solidFill>
        </p:spPr>
        <p:txBody>
          <a:bodyPr vert="horz" wrap="square" lIns="0" tIns="0" rIns="0" bIns="0" rtlCol="0">
            <a:spAutoFit/>
          </a:bodyPr>
          <a:lstStyle/>
          <a:p>
            <a:pPr marL="12700">
              <a:lnSpc>
                <a:spcPct val="100000"/>
              </a:lnSpc>
            </a:pPr>
            <a:r>
              <a:rPr sz="1600" spc="-15" dirty="0">
                <a:latin typeface="Arial"/>
                <a:cs typeface="Arial"/>
              </a:rPr>
              <a:t>Bio</a:t>
            </a:r>
            <a:r>
              <a:rPr lang="es-PE" sz="1600" spc="-15" dirty="0">
                <a:latin typeface="Arial"/>
                <a:cs typeface="Arial"/>
              </a:rPr>
              <a:t>fuel </a:t>
            </a:r>
            <a:r>
              <a:rPr sz="1600" spc="-105" dirty="0">
                <a:latin typeface="Arial"/>
                <a:cs typeface="Arial"/>
              </a:rPr>
              <a:t> </a:t>
            </a:r>
            <a:r>
              <a:rPr sz="1600" spc="-15" dirty="0">
                <a:latin typeface="Arial"/>
                <a:cs typeface="Arial"/>
              </a:rPr>
              <a:t>2.020</a:t>
            </a:r>
            <a:endParaRPr sz="1600" dirty="0">
              <a:latin typeface="Arial"/>
              <a:cs typeface="Arial"/>
            </a:endParaRPr>
          </a:p>
        </p:txBody>
      </p:sp>
      <p:sp>
        <p:nvSpPr>
          <p:cNvPr id="12" name="object 13"/>
          <p:cNvSpPr txBox="1"/>
          <p:nvPr/>
        </p:nvSpPr>
        <p:spPr>
          <a:xfrm>
            <a:off x="3609213" y="3751198"/>
            <a:ext cx="4068594" cy="285750"/>
          </a:xfrm>
          <a:prstGeom prst="rect">
            <a:avLst/>
          </a:prstGeom>
          <a:solidFill>
            <a:schemeClr val="bg1"/>
          </a:solidFill>
        </p:spPr>
        <p:txBody>
          <a:bodyPr vert="horz" wrap="square" lIns="0" tIns="0" rIns="0" bIns="0" rtlCol="0">
            <a:spAutoFit/>
          </a:bodyPr>
          <a:lstStyle/>
          <a:p>
            <a:pPr marL="12700">
              <a:lnSpc>
                <a:spcPct val="100000"/>
              </a:lnSpc>
              <a:tabLst>
                <a:tab pos="2288540" algn="l"/>
              </a:tabLst>
            </a:pPr>
            <a:r>
              <a:rPr sz="2400" baseline="1736" dirty="0">
                <a:latin typeface="Arial"/>
                <a:cs typeface="Arial"/>
              </a:rPr>
              <a:t> </a:t>
            </a:r>
            <a:r>
              <a:rPr lang="es-PE" sz="2400" spc="-142" baseline="1736" dirty="0">
                <a:latin typeface="Arial"/>
                <a:cs typeface="Arial"/>
              </a:rPr>
              <a:t>G</a:t>
            </a:r>
            <a:r>
              <a:rPr sz="2400" spc="-142" baseline="1736" dirty="0">
                <a:latin typeface="Arial"/>
                <a:cs typeface="Arial"/>
              </a:rPr>
              <a:t>as</a:t>
            </a:r>
            <a:r>
              <a:rPr lang="es-PE" sz="2400" spc="-142" baseline="1736" dirty="0">
                <a:latin typeface="Arial"/>
                <a:cs typeface="Arial"/>
              </a:rPr>
              <a:t> </a:t>
            </a:r>
            <a:r>
              <a:rPr lang="en-US" sz="2400" spc="-142" baseline="1736" dirty="0">
                <a:latin typeface="Arial"/>
                <a:cs typeface="Arial"/>
              </a:rPr>
              <a:t>national</a:t>
            </a:r>
            <a:r>
              <a:rPr lang="es-PE" sz="2400" spc="-142" baseline="1736" dirty="0">
                <a:latin typeface="Arial"/>
                <a:cs typeface="Arial"/>
              </a:rPr>
              <a:t> sales </a:t>
            </a:r>
            <a:r>
              <a:rPr sz="2400" spc="-142" baseline="1736" dirty="0">
                <a:latin typeface="Arial"/>
                <a:cs typeface="Arial"/>
              </a:rPr>
              <a:t>	</a:t>
            </a:r>
            <a:r>
              <a:rPr sz="1800" spc="-20" dirty="0">
                <a:solidFill>
                  <a:srgbClr val="004236"/>
                </a:solidFill>
                <a:latin typeface="Arial"/>
                <a:cs typeface="Arial"/>
              </a:rPr>
              <a:t>1.000</a:t>
            </a:r>
            <a:r>
              <a:rPr sz="1800" spc="-145" dirty="0">
                <a:solidFill>
                  <a:srgbClr val="004236"/>
                </a:solidFill>
                <a:latin typeface="Arial"/>
                <a:cs typeface="Arial"/>
              </a:rPr>
              <a:t> </a:t>
            </a:r>
            <a:r>
              <a:rPr sz="1800" spc="-215" dirty="0">
                <a:solidFill>
                  <a:srgbClr val="004236"/>
                </a:solidFill>
                <a:latin typeface="Arial"/>
                <a:cs typeface="Arial"/>
              </a:rPr>
              <a:t>GBTUD</a:t>
            </a:r>
            <a:endParaRPr sz="1800" dirty="0">
              <a:latin typeface="Arial"/>
              <a:cs typeface="Arial"/>
            </a:endParaRPr>
          </a:p>
        </p:txBody>
      </p:sp>
      <p:sp>
        <p:nvSpPr>
          <p:cNvPr id="13" name="object 8"/>
          <p:cNvSpPr txBox="1"/>
          <p:nvPr/>
        </p:nvSpPr>
        <p:spPr>
          <a:xfrm>
            <a:off x="2513507" y="4043609"/>
            <a:ext cx="1970688" cy="553998"/>
          </a:xfrm>
          <a:prstGeom prst="rect">
            <a:avLst/>
          </a:prstGeom>
          <a:solidFill>
            <a:schemeClr val="bg1"/>
          </a:solidFill>
        </p:spPr>
        <p:txBody>
          <a:bodyPr vert="horz" wrap="square" lIns="0" tIns="0" rIns="0" bIns="0" rtlCol="0">
            <a:spAutoFit/>
          </a:bodyPr>
          <a:lstStyle/>
          <a:p>
            <a:pPr marL="12700" marR="5080" indent="415925" algn="ctr">
              <a:lnSpc>
                <a:spcPct val="100000"/>
              </a:lnSpc>
            </a:pPr>
            <a:r>
              <a:rPr sz="1800" b="1" spc="-265" dirty="0" err="1">
                <a:latin typeface="Arial"/>
                <a:cs typeface="Arial"/>
              </a:rPr>
              <a:t>ROCE</a:t>
            </a:r>
            <a:r>
              <a:rPr sz="1800" b="1" spc="-265" dirty="0">
                <a:latin typeface="Arial"/>
                <a:cs typeface="Arial"/>
              </a:rPr>
              <a:t>  </a:t>
            </a:r>
            <a:endParaRPr lang="es-PE" sz="1800" b="1" spc="-265" dirty="0">
              <a:latin typeface="Arial"/>
              <a:cs typeface="Arial"/>
            </a:endParaRPr>
          </a:p>
          <a:p>
            <a:pPr marL="12700" marR="5080" indent="415925" algn="ctr">
              <a:lnSpc>
                <a:spcPct val="100000"/>
              </a:lnSpc>
            </a:pPr>
            <a:r>
              <a:rPr sz="1800" b="1" spc="-20" dirty="0">
                <a:latin typeface="Arial"/>
                <a:cs typeface="Arial"/>
              </a:rPr>
              <a:t>2.020 </a:t>
            </a:r>
            <a:r>
              <a:rPr sz="1800" b="1" spc="-10" dirty="0">
                <a:latin typeface="Arial"/>
                <a:cs typeface="Arial"/>
              </a:rPr>
              <a:t>–</a:t>
            </a:r>
            <a:r>
              <a:rPr lang="es-PE" sz="1800" b="1" spc="-10" dirty="0">
                <a:latin typeface="Arial"/>
                <a:cs typeface="Arial"/>
              </a:rPr>
              <a:t> </a:t>
            </a:r>
            <a:r>
              <a:rPr sz="1800" b="1" spc="-20" dirty="0">
                <a:latin typeface="Arial"/>
                <a:cs typeface="Arial"/>
              </a:rPr>
              <a:t>2.025</a:t>
            </a:r>
            <a:endParaRPr sz="1800" b="1" dirty="0">
              <a:latin typeface="Arial"/>
              <a:cs typeface="Arial"/>
            </a:endParaRPr>
          </a:p>
        </p:txBody>
      </p:sp>
      <p:sp>
        <p:nvSpPr>
          <p:cNvPr id="14" name="object 10"/>
          <p:cNvSpPr txBox="1"/>
          <p:nvPr/>
        </p:nvSpPr>
        <p:spPr>
          <a:xfrm>
            <a:off x="6401002" y="4123413"/>
            <a:ext cx="1585080" cy="500137"/>
          </a:xfrm>
          <a:prstGeom prst="rect">
            <a:avLst/>
          </a:prstGeom>
          <a:solidFill>
            <a:schemeClr val="bg1"/>
          </a:solidFill>
        </p:spPr>
        <p:txBody>
          <a:bodyPr vert="horz" wrap="square" lIns="0" tIns="0" rIns="0" bIns="0" rtlCol="0">
            <a:spAutoFit/>
          </a:bodyPr>
          <a:lstStyle/>
          <a:p>
            <a:pPr marL="12700">
              <a:lnSpc>
                <a:spcPct val="100000"/>
              </a:lnSpc>
            </a:pPr>
            <a:r>
              <a:rPr lang="en-US" sz="1500" spc="-25" dirty="0">
                <a:latin typeface="Arial"/>
                <a:cs typeface="Arial"/>
              </a:rPr>
              <a:t>Refin</a:t>
            </a:r>
            <a:r>
              <a:rPr lang="es-PE" sz="1500" spc="-25" dirty="0">
                <a:latin typeface="Arial"/>
                <a:cs typeface="Arial"/>
              </a:rPr>
              <a:t>ing</a:t>
            </a:r>
            <a:endParaRPr sz="1500" dirty="0">
              <a:latin typeface="Arial"/>
              <a:cs typeface="Arial"/>
            </a:endParaRPr>
          </a:p>
          <a:p>
            <a:pPr marL="12700">
              <a:lnSpc>
                <a:spcPct val="100000"/>
              </a:lnSpc>
              <a:spcBef>
                <a:spcPts val="325"/>
              </a:spcBef>
            </a:pPr>
            <a:r>
              <a:rPr sz="1500" spc="-225" dirty="0">
                <a:latin typeface="Arial"/>
                <a:cs typeface="Arial"/>
              </a:rPr>
              <a:t>P</a:t>
            </a:r>
            <a:r>
              <a:rPr sz="1500" spc="-85" dirty="0">
                <a:latin typeface="Arial"/>
                <a:cs typeface="Arial"/>
              </a:rPr>
              <a:t>e</a:t>
            </a:r>
            <a:r>
              <a:rPr sz="1500" spc="135" dirty="0">
                <a:latin typeface="Arial"/>
                <a:cs typeface="Arial"/>
              </a:rPr>
              <a:t>tr</a:t>
            </a:r>
            <a:r>
              <a:rPr lang="en-US" sz="1500" spc="235" dirty="0">
                <a:latin typeface="Arial"/>
                <a:cs typeface="Arial"/>
              </a:rPr>
              <a:t>ochemistry</a:t>
            </a:r>
            <a:endParaRPr lang="en-US" sz="1500" dirty="0">
              <a:latin typeface="Arial"/>
              <a:cs typeface="Arial"/>
            </a:endParaRPr>
          </a:p>
        </p:txBody>
      </p:sp>
      <p:sp>
        <p:nvSpPr>
          <p:cNvPr id="15" name="object 30"/>
          <p:cNvSpPr txBox="1"/>
          <p:nvPr/>
        </p:nvSpPr>
        <p:spPr>
          <a:xfrm>
            <a:off x="2810546" y="5211635"/>
            <a:ext cx="6223103" cy="866904"/>
          </a:xfrm>
          <a:prstGeom prst="rect">
            <a:avLst/>
          </a:prstGeom>
          <a:solidFill>
            <a:schemeClr val="bg1"/>
          </a:solidFill>
        </p:spPr>
        <p:txBody>
          <a:bodyPr vert="horz" wrap="square" lIns="0" tIns="0" rIns="0" bIns="0" rtlCol="0">
            <a:spAutoFit/>
          </a:bodyPr>
          <a:lstStyle/>
          <a:p>
            <a:pPr marL="13970">
              <a:lnSpc>
                <a:spcPct val="100000"/>
              </a:lnSpc>
            </a:pPr>
            <a:r>
              <a:rPr lang="en-US" sz="1850" spc="75" dirty="0">
                <a:latin typeface="Arial"/>
                <a:cs typeface="Arial"/>
              </a:rPr>
              <a:t>Midstream business as a benefit center for the Oil sector </a:t>
            </a:r>
            <a:endParaRPr sz="1850" dirty="0">
              <a:latin typeface="Arial"/>
              <a:cs typeface="Arial"/>
            </a:endParaRPr>
          </a:p>
          <a:p>
            <a:pPr marL="12700">
              <a:lnSpc>
                <a:spcPct val="100000"/>
              </a:lnSpc>
              <a:spcBef>
                <a:spcPts val="130"/>
              </a:spcBef>
            </a:pPr>
            <a:r>
              <a:rPr lang="en-US" sz="1850" spc="45" dirty="0">
                <a:latin typeface="Arial"/>
                <a:cs typeface="Arial"/>
              </a:rPr>
              <a:t>Transport capacity</a:t>
            </a:r>
            <a:r>
              <a:rPr sz="1850" spc="45" dirty="0">
                <a:latin typeface="Arial"/>
                <a:cs typeface="Arial"/>
              </a:rPr>
              <a:t>: </a:t>
            </a:r>
            <a:r>
              <a:rPr sz="1850" spc="-20" dirty="0">
                <a:latin typeface="Arial"/>
                <a:cs typeface="Arial"/>
              </a:rPr>
              <a:t>1.7 </a:t>
            </a:r>
            <a:r>
              <a:rPr sz="1850" spc="35" dirty="0">
                <a:latin typeface="Arial"/>
                <a:cs typeface="Arial"/>
              </a:rPr>
              <a:t>mill</a:t>
            </a:r>
            <a:r>
              <a:rPr lang="es-PE" sz="1850" spc="35" dirty="0">
                <a:latin typeface="Arial"/>
                <a:cs typeface="Arial"/>
              </a:rPr>
              <a:t>ion</a:t>
            </a:r>
            <a:r>
              <a:rPr sz="1850" spc="35" dirty="0">
                <a:latin typeface="Arial"/>
                <a:cs typeface="Arial"/>
              </a:rPr>
              <a:t> </a:t>
            </a:r>
            <a:r>
              <a:rPr lang="en-US" sz="1850" spc="-60" dirty="0">
                <a:latin typeface="Arial"/>
                <a:cs typeface="Arial"/>
              </a:rPr>
              <a:t>barrels</a:t>
            </a:r>
            <a:r>
              <a:rPr lang="es-PE" sz="1850" spc="-60" dirty="0">
                <a:latin typeface="Arial"/>
                <a:cs typeface="Arial"/>
              </a:rPr>
              <a:t> per </a:t>
            </a:r>
            <a:r>
              <a:rPr lang="en-US" sz="1850" spc="-60" dirty="0">
                <a:latin typeface="Arial"/>
                <a:cs typeface="Arial"/>
              </a:rPr>
              <a:t>day </a:t>
            </a:r>
            <a:endParaRPr lang="en-US" sz="1850" dirty="0">
              <a:latin typeface="Arial"/>
              <a:cs typeface="Arial"/>
            </a:endParaRPr>
          </a:p>
        </p:txBody>
      </p:sp>
      <p:sp>
        <p:nvSpPr>
          <p:cNvPr id="16" name="object 28"/>
          <p:cNvSpPr txBox="1"/>
          <p:nvPr/>
        </p:nvSpPr>
        <p:spPr>
          <a:xfrm>
            <a:off x="5515736" y="6430568"/>
            <a:ext cx="1862526" cy="215444"/>
          </a:xfrm>
          <a:prstGeom prst="rect">
            <a:avLst/>
          </a:prstGeom>
          <a:solidFill>
            <a:schemeClr val="bg1"/>
          </a:solidFill>
        </p:spPr>
        <p:txBody>
          <a:bodyPr vert="horz" wrap="square" lIns="0" tIns="0" rIns="0" bIns="0" rtlCol="0">
            <a:spAutoFit/>
          </a:bodyPr>
          <a:lstStyle/>
          <a:p>
            <a:pPr marL="12700">
              <a:lnSpc>
                <a:spcPct val="100000"/>
              </a:lnSpc>
            </a:pPr>
            <a:r>
              <a:rPr sz="1400" spc="105" dirty="0">
                <a:latin typeface="Arial"/>
                <a:cs typeface="Arial"/>
              </a:rPr>
              <a:t>*</a:t>
            </a:r>
            <a:r>
              <a:rPr lang="es-PE" sz="1400" dirty="0">
                <a:latin typeface="Arial"/>
                <a:cs typeface="Arial"/>
              </a:rPr>
              <a:t> </a:t>
            </a:r>
            <a:r>
              <a:rPr lang="en-US" sz="1400" dirty="0">
                <a:latin typeface="Arial"/>
                <a:cs typeface="Arial"/>
              </a:rPr>
              <a:t>Includes royalties </a:t>
            </a:r>
            <a:endParaRPr sz="1400" dirty="0">
              <a:latin typeface="Arial"/>
              <a:cs typeface="Arial"/>
            </a:endParaRPr>
          </a:p>
        </p:txBody>
      </p:sp>
      <p:sp>
        <p:nvSpPr>
          <p:cNvPr id="6" name="5 Rectángulo"/>
          <p:cNvSpPr/>
          <p:nvPr/>
        </p:nvSpPr>
        <p:spPr>
          <a:xfrm>
            <a:off x="2081047" y="4871545"/>
            <a:ext cx="252249" cy="340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5490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5082" r="19932" b="4053"/>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31532"/>
            <a:ext cx="9348952" cy="769441"/>
          </a:xfrm>
          <a:prstGeom prst="rect">
            <a:avLst/>
          </a:prstGeom>
          <a:solidFill>
            <a:schemeClr val="bg1"/>
          </a:solidFill>
        </p:spPr>
        <p:txBody>
          <a:bodyPr wrap="square">
            <a:spAutoFit/>
          </a:bodyPr>
          <a:lstStyle/>
          <a:p>
            <a:r>
              <a:rPr lang="en-US" sz="2200" spc="5" dirty="0">
                <a:latin typeface="Arial Black" panose="020B0A04020102020204" pitchFamily="34" charset="0"/>
              </a:rPr>
              <a:t>We have increased our investments in the middle of a difficult environment </a:t>
            </a:r>
            <a:endParaRPr lang="es-PE" sz="2200" dirty="0">
              <a:latin typeface="Arial Black" panose="020B0A04020102020204" pitchFamily="34" charset="0"/>
            </a:endParaRPr>
          </a:p>
        </p:txBody>
      </p:sp>
      <p:sp>
        <p:nvSpPr>
          <p:cNvPr id="6" name="object 11"/>
          <p:cNvSpPr txBox="1"/>
          <p:nvPr/>
        </p:nvSpPr>
        <p:spPr>
          <a:xfrm>
            <a:off x="7607035" y="2176399"/>
            <a:ext cx="1878331" cy="651653"/>
          </a:xfrm>
          <a:prstGeom prst="rect">
            <a:avLst/>
          </a:prstGeom>
          <a:solidFill>
            <a:schemeClr val="bg1"/>
          </a:solidFill>
        </p:spPr>
        <p:txBody>
          <a:bodyPr vert="horz" wrap="square" lIns="0" tIns="0" rIns="0" bIns="0" rtlCol="0">
            <a:spAutoFit/>
          </a:bodyPr>
          <a:lstStyle/>
          <a:p>
            <a:pPr marL="21590" marR="5080" indent="-9525">
              <a:lnSpc>
                <a:spcPct val="102499"/>
              </a:lnSpc>
            </a:pPr>
            <a:r>
              <a:rPr lang="es-PE" sz="1400" spc="65" dirty="0">
                <a:latin typeface="Arial Black" panose="020B0A04020102020204" pitchFamily="34" charset="0"/>
                <a:cs typeface="Arial"/>
              </a:rPr>
              <a:t> </a:t>
            </a:r>
            <a:r>
              <a:rPr lang="en-US" sz="1400" spc="65" dirty="0">
                <a:latin typeface="Arial Black" panose="020B0A04020102020204" pitchFamily="34" charset="0"/>
                <a:cs typeface="Arial"/>
              </a:rPr>
              <a:t>Acquisitions and contributions to subsidiaries </a:t>
            </a:r>
            <a:endParaRPr sz="1400" dirty="0">
              <a:latin typeface="Arial Black" panose="020B0A04020102020204" pitchFamily="34" charset="0"/>
              <a:cs typeface="Arial"/>
            </a:endParaRPr>
          </a:p>
        </p:txBody>
      </p:sp>
      <p:sp>
        <p:nvSpPr>
          <p:cNvPr id="7" name="object 3"/>
          <p:cNvSpPr txBox="1"/>
          <p:nvPr/>
        </p:nvSpPr>
        <p:spPr>
          <a:xfrm>
            <a:off x="7634117" y="3244123"/>
            <a:ext cx="1261944" cy="276999"/>
          </a:xfrm>
          <a:prstGeom prst="rect">
            <a:avLst/>
          </a:prstGeom>
          <a:solidFill>
            <a:schemeClr val="bg1"/>
          </a:solidFill>
        </p:spPr>
        <p:txBody>
          <a:bodyPr vert="horz" wrap="square" lIns="0" tIns="0" rIns="0" bIns="0" rtlCol="0">
            <a:spAutoFit/>
          </a:bodyPr>
          <a:lstStyle/>
          <a:p>
            <a:pPr marL="12700">
              <a:lnSpc>
                <a:spcPct val="100000"/>
              </a:lnSpc>
            </a:pPr>
            <a:r>
              <a:rPr b="1" spc="10" dirty="0">
                <a:latin typeface="Arial"/>
                <a:cs typeface="Arial"/>
              </a:rPr>
              <a:t>Explo</a:t>
            </a:r>
            <a:r>
              <a:rPr b="1" spc="-5" dirty="0">
                <a:latin typeface="Arial"/>
                <a:cs typeface="Arial"/>
              </a:rPr>
              <a:t>r</a:t>
            </a:r>
            <a:r>
              <a:rPr b="1" spc="-30" dirty="0">
                <a:latin typeface="Arial"/>
                <a:cs typeface="Arial"/>
              </a:rPr>
              <a:t>a</a:t>
            </a:r>
            <a:r>
              <a:rPr lang="es-PE" sz="1600" b="1" spc="-30" dirty="0">
                <a:latin typeface="Arial"/>
                <a:cs typeface="Arial"/>
              </a:rPr>
              <a:t>tion</a:t>
            </a:r>
            <a:endParaRPr sz="1600" b="1" dirty="0">
              <a:latin typeface="Arial"/>
              <a:cs typeface="Arial"/>
            </a:endParaRPr>
          </a:p>
        </p:txBody>
      </p:sp>
      <p:sp>
        <p:nvSpPr>
          <p:cNvPr id="8" name="object 4"/>
          <p:cNvSpPr txBox="1"/>
          <p:nvPr/>
        </p:nvSpPr>
        <p:spPr>
          <a:xfrm>
            <a:off x="7634116" y="3892459"/>
            <a:ext cx="1246179" cy="276999"/>
          </a:xfrm>
          <a:prstGeom prst="rect">
            <a:avLst/>
          </a:prstGeom>
          <a:solidFill>
            <a:schemeClr val="bg1"/>
          </a:solidFill>
        </p:spPr>
        <p:txBody>
          <a:bodyPr vert="horz" wrap="square" lIns="0" tIns="0" rIns="0" bIns="0" rtlCol="0">
            <a:spAutoFit/>
          </a:bodyPr>
          <a:lstStyle/>
          <a:p>
            <a:pPr marL="12700">
              <a:lnSpc>
                <a:spcPct val="100000"/>
              </a:lnSpc>
            </a:pPr>
            <a:r>
              <a:rPr sz="1600" b="1" spc="50" dirty="0">
                <a:latin typeface="Arial"/>
                <a:cs typeface="Arial"/>
              </a:rPr>
              <a:t>P</a:t>
            </a:r>
            <a:r>
              <a:rPr sz="1600" b="1" spc="15" dirty="0">
                <a:latin typeface="Arial"/>
                <a:cs typeface="Arial"/>
              </a:rPr>
              <a:t>r</a:t>
            </a:r>
            <a:r>
              <a:rPr sz="1600" b="1" spc="-25" dirty="0">
                <a:latin typeface="Arial"/>
                <a:cs typeface="Arial"/>
              </a:rPr>
              <a:t>o</a:t>
            </a:r>
            <a:r>
              <a:rPr sz="1600" b="1" spc="-40" dirty="0">
                <a:latin typeface="Arial"/>
                <a:cs typeface="Arial"/>
              </a:rPr>
              <a:t>duc</a:t>
            </a:r>
            <a:r>
              <a:rPr lang="es-PE" b="1" spc="-45" dirty="0">
                <a:latin typeface="Arial"/>
                <a:cs typeface="Arial"/>
              </a:rPr>
              <a:t>tion</a:t>
            </a:r>
            <a:endParaRPr sz="1600" b="1" dirty="0">
              <a:latin typeface="Arial"/>
              <a:cs typeface="Arial"/>
            </a:endParaRPr>
          </a:p>
        </p:txBody>
      </p:sp>
      <p:sp>
        <p:nvSpPr>
          <p:cNvPr id="9" name="object 5"/>
          <p:cNvSpPr txBox="1"/>
          <p:nvPr/>
        </p:nvSpPr>
        <p:spPr>
          <a:xfrm>
            <a:off x="7584985" y="4656872"/>
            <a:ext cx="2136865" cy="1028295"/>
          </a:xfrm>
          <a:prstGeom prst="rect">
            <a:avLst/>
          </a:prstGeom>
          <a:solidFill>
            <a:schemeClr val="bg1"/>
          </a:solidFill>
        </p:spPr>
        <p:txBody>
          <a:bodyPr vert="horz" wrap="square" lIns="0" tIns="0" rIns="0" bIns="0" rtlCol="0">
            <a:spAutoFit/>
          </a:bodyPr>
          <a:lstStyle/>
          <a:p>
            <a:pPr marL="12700">
              <a:lnSpc>
                <a:spcPct val="100000"/>
              </a:lnSpc>
            </a:pPr>
            <a:r>
              <a:rPr sz="1700" b="1" spc="-25" dirty="0">
                <a:latin typeface="Arial"/>
                <a:cs typeface="Arial"/>
              </a:rPr>
              <a:t>Refin</a:t>
            </a:r>
            <a:r>
              <a:rPr lang="es-PE" sz="1700" b="1" spc="-25" dirty="0">
                <a:latin typeface="Arial"/>
                <a:cs typeface="Arial"/>
              </a:rPr>
              <a:t>ing</a:t>
            </a:r>
            <a:r>
              <a:rPr sz="1700" b="1" spc="-25" dirty="0">
                <a:latin typeface="Arial"/>
                <a:cs typeface="Arial"/>
              </a:rPr>
              <a:t> </a:t>
            </a:r>
            <a:r>
              <a:rPr lang="es-PE" sz="1700" b="1" spc="-105" dirty="0">
                <a:latin typeface="Arial"/>
                <a:cs typeface="Arial"/>
              </a:rPr>
              <a:t>and </a:t>
            </a:r>
            <a:r>
              <a:rPr sz="1700" b="1" spc="25" dirty="0">
                <a:latin typeface="Arial"/>
                <a:cs typeface="Arial"/>
              </a:rPr>
              <a:t>Petroq.</a:t>
            </a:r>
            <a:endParaRPr sz="1700" b="1" dirty="0">
              <a:latin typeface="Arial"/>
              <a:cs typeface="Arial"/>
            </a:endParaRPr>
          </a:p>
          <a:p>
            <a:pPr marL="58419" marR="137795" indent="1270">
              <a:lnSpc>
                <a:spcPct val="137400"/>
              </a:lnSpc>
              <a:spcBef>
                <a:spcPts val="680"/>
              </a:spcBef>
            </a:pPr>
            <a:r>
              <a:rPr sz="1700" b="1" spc="10" dirty="0">
                <a:latin typeface="Arial"/>
                <a:cs typeface="Arial"/>
              </a:rPr>
              <a:t>Transport  </a:t>
            </a:r>
            <a:r>
              <a:rPr sz="1700" b="1" spc="-145" dirty="0">
                <a:latin typeface="Arial"/>
                <a:cs typeface="Arial"/>
              </a:rPr>
              <a:t>C</a:t>
            </a:r>
            <a:r>
              <a:rPr sz="1700" b="1" spc="-125" dirty="0">
                <a:latin typeface="Arial"/>
                <a:cs typeface="Arial"/>
              </a:rPr>
              <a:t>o</a:t>
            </a:r>
            <a:r>
              <a:rPr sz="1700" b="1" spc="40" dirty="0">
                <a:latin typeface="Arial"/>
                <a:cs typeface="Arial"/>
              </a:rPr>
              <a:t>rpo</a:t>
            </a:r>
            <a:r>
              <a:rPr sz="1700" b="1" spc="70" dirty="0">
                <a:latin typeface="Arial"/>
                <a:cs typeface="Arial"/>
              </a:rPr>
              <a:t>rat</a:t>
            </a:r>
            <a:r>
              <a:rPr lang="es-PE" sz="1700" b="1" spc="70" dirty="0">
                <a:latin typeface="Arial"/>
                <a:cs typeface="Arial"/>
              </a:rPr>
              <a:t>e</a:t>
            </a:r>
            <a:r>
              <a:rPr sz="1700" b="1" spc="20" dirty="0">
                <a:latin typeface="Arial"/>
                <a:cs typeface="Arial"/>
              </a:rPr>
              <a:t>/</a:t>
            </a:r>
            <a:r>
              <a:rPr sz="1700" b="1" spc="30" dirty="0" err="1">
                <a:latin typeface="Arial"/>
                <a:cs typeface="Arial"/>
              </a:rPr>
              <a:t>o</a:t>
            </a:r>
            <a:r>
              <a:rPr sz="1700" b="1" spc="95" dirty="0" err="1">
                <a:latin typeface="Arial"/>
                <a:cs typeface="Arial"/>
              </a:rPr>
              <a:t>t</a:t>
            </a:r>
            <a:r>
              <a:rPr lang="es-PE" sz="1700" b="1" spc="95" dirty="0" err="1">
                <a:latin typeface="Arial"/>
                <a:cs typeface="Arial"/>
              </a:rPr>
              <a:t>hers</a:t>
            </a:r>
            <a:endParaRPr sz="1700" b="1" dirty="0">
              <a:latin typeface="Arial"/>
              <a:cs typeface="Arial"/>
            </a:endParaRPr>
          </a:p>
        </p:txBody>
      </p:sp>
      <p:sp>
        <p:nvSpPr>
          <p:cNvPr id="10" name="9 CuadroTexto"/>
          <p:cNvSpPr txBox="1"/>
          <p:nvPr/>
        </p:nvSpPr>
        <p:spPr>
          <a:xfrm>
            <a:off x="245102" y="2774429"/>
            <a:ext cx="369332" cy="1554099"/>
          </a:xfrm>
          <a:prstGeom prst="rect">
            <a:avLst/>
          </a:prstGeom>
          <a:solidFill>
            <a:schemeClr val="bg1"/>
          </a:solidFill>
        </p:spPr>
        <p:txBody>
          <a:bodyPr vert="vert270" wrap="square" rtlCol="0">
            <a:spAutoFit/>
          </a:bodyPr>
          <a:lstStyle/>
          <a:p>
            <a:r>
              <a:rPr lang="en-US" sz="1200" b="1" dirty="0"/>
              <a:t>Millions of dollars </a:t>
            </a:r>
          </a:p>
        </p:txBody>
      </p:sp>
    </p:spTree>
    <p:extLst>
      <p:ext uri="{BB962C8B-B14F-4D97-AF65-F5344CB8AC3E}">
        <p14:creationId xmlns:p14="http://schemas.microsoft.com/office/powerpoint/2010/main" val="131721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2919" r="19679" b="7081"/>
          <a:stretch/>
        </p:blipFill>
        <p:spPr bwMode="auto">
          <a:xfrm>
            <a:off x="0" y="-9744"/>
            <a:ext cx="9721850" cy="686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31560"/>
            <a:ext cx="8434552" cy="769441"/>
          </a:xfrm>
          <a:prstGeom prst="rect">
            <a:avLst/>
          </a:prstGeom>
          <a:solidFill>
            <a:schemeClr val="bg1"/>
          </a:solidFill>
        </p:spPr>
        <p:txBody>
          <a:bodyPr wrap="square">
            <a:spAutoFit/>
          </a:bodyPr>
          <a:lstStyle/>
          <a:p>
            <a:r>
              <a:rPr lang="en-US" sz="2200" spc="120" dirty="0">
                <a:latin typeface="Arial Black" panose="020B0A04020102020204" pitchFamily="34" charset="0"/>
              </a:rPr>
              <a:t>We have increased well drilling and its exploratory success </a:t>
            </a:r>
            <a:endParaRPr lang="es-PE" sz="2200" dirty="0">
              <a:latin typeface="Arial Black" panose="020B0A04020102020204" pitchFamily="34" charset="0"/>
            </a:endParaRPr>
          </a:p>
        </p:txBody>
      </p:sp>
      <p:sp>
        <p:nvSpPr>
          <p:cNvPr id="6" name="object 11"/>
          <p:cNvSpPr txBox="1"/>
          <p:nvPr/>
        </p:nvSpPr>
        <p:spPr>
          <a:xfrm>
            <a:off x="350684" y="1550439"/>
            <a:ext cx="2156033" cy="276999"/>
          </a:xfrm>
          <a:prstGeom prst="rect">
            <a:avLst/>
          </a:prstGeom>
          <a:solidFill>
            <a:schemeClr val="bg1"/>
          </a:solidFill>
        </p:spPr>
        <p:txBody>
          <a:bodyPr vert="horz" wrap="square" lIns="0" tIns="0" rIns="0" bIns="0" rtlCol="0">
            <a:spAutoFit/>
          </a:bodyPr>
          <a:lstStyle/>
          <a:p>
            <a:pPr marL="12700">
              <a:lnSpc>
                <a:spcPct val="100000"/>
              </a:lnSpc>
            </a:pPr>
            <a:r>
              <a:rPr lang="en-US" spc="35" dirty="0">
                <a:latin typeface="Arial Black" panose="020B0A04020102020204" pitchFamily="34" charset="0"/>
                <a:cs typeface="Arial"/>
              </a:rPr>
              <a:t>Drilled wells </a:t>
            </a:r>
            <a:endParaRPr dirty="0">
              <a:latin typeface="Arial Black" panose="020B0A04020102020204" pitchFamily="34" charset="0"/>
              <a:cs typeface="Arial"/>
            </a:endParaRPr>
          </a:p>
        </p:txBody>
      </p:sp>
      <p:sp>
        <p:nvSpPr>
          <p:cNvPr id="7" name="object 11"/>
          <p:cNvSpPr txBox="1"/>
          <p:nvPr/>
        </p:nvSpPr>
        <p:spPr>
          <a:xfrm>
            <a:off x="748667" y="1977079"/>
            <a:ext cx="1521568" cy="571951"/>
          </a:xfrm>
          <a:prstGeom prst="rect">
            <a:avLst/>
          </a:prstGeom>
          <a:solidFill>
            <a:schemeClr val="bg1"/>
          </a:solidFill>
        </p:spPr>
        <p:txBody>
          <a:bodyPr vert="horz" wrap="square" lIns="0" tIns="0" rIns="0" bIns="0" rtlCol="0">
            <a:spAutoFit/>
          </a:bodyPr>
          <a:lstStyle/>
          <a:p>
            <a:pPr marL="98425">
              <a:lnSpc>
                <a:spcPct val="100000"/>
              </a:lnSpc>
              <a:spcBef>
                <a:spcPts val="745"/>
              </a:spcBef>
            </a:pPr>
            <a:r>
              <a:rPr sz="1400" spc="50" dirty="0">
                <a:latin typeface="Arial Black" panose="020B0A04020102020204" pitchFamily="34" charset="0"/>
                <a:cs typeface="Arial"/>
              </a:rPr>
              <a:t>Interna</a:t>
            </a:r>
            <a:r>
              <a:rPr lang="en-US" sz="1400" spc="50" dirty="0">
                <a:latin typeface="Arial Black" panose="020B0A04020102020204" pitchFamily="34" charset="0"/>
                <a:cs typeface="Arial"/>
              </a:rPr>
              <a:t>tional</a:t>
            </a:r>
            <a:endParaRPr lang="en-US" sz="1400" dirty="0">
              <a:latin typeface="Arial Black" panose="020B0A04020102020204" pitchFamily="34" charset="0"/>
              <a:cs typeface="Arial"/>
            </a:endParaRPr>
          </a:p>
          <a:p>
            <a:pPr marL="98425">
              <a:lnSpc>
                <a:spcPct val="100000"/>
              </a:lnSpc>
              <a:spcBef>
                <a:spcPts val="1110"/>
              </a:spcBef>
            </a:pPr>
            <a:r>
              <a:rPr sz="1400" spc="-15" dirty="0">
                <a:latin typeface="Arial Black" panose="020B0A04020102020204" pitchFamily="34" charset="0"/>
                <a:cs typeface="Arial"/>
              </a:rPr>
              <a:t>Na</a:t>
            </a:r>
            <a:r>
              <a:rPr lang="en-US" sz="1400" spc="-15" dirty="0">
                <a:latin typeface="Arial Black" panose="020B0A04020102020204" pitchFamily="34" charset="0"/>
                <a:cs typeface="Arial"/>
              </a:rPr>
              <a:t>tional </a:t>
            </a:r>
            <a:endParaRPr lang="en-US" sz="1400" dirty="0">
              <a:latin typeface="Arial Black" panose="020B0A04020102020204" pitchFamily="34" charset="0"/>
              <a:cs typeface="Arial"/>
            </a:endParaRPr>
          </a:p>
        </p:txBody>
      </p:sp>
      <p:sp>
        <p:nvSpPr>
          <p:cNvPr id="8" name="object 4"/>
          <p:cNvSpPr txBox="1"/>
          <p:nvPr/>
        </p:nvSpPr>
        <p:spPr>
          <a:xfrm>
            <a:off x="762405" y="2735380"/>
            <a:ext cx="1176753" cy="215444"/>
          </a:xfrm>
          <a:prstGeom prst="rect">
            <a:avLst/>
          </a:prstGeom>
          <a:solidFill>
            <a:schemeClr val="bg1"/>
          </a:solidFill>
        </p:spPr>
        <p:txBody>
          <a:bodyPr vert="horz" wrap="square" lIns="0" tIns="0" rIns="0" bIns="0" rtlCol="0">
            <a:spAutoFit/>
          </a:bodyPr>
          <a:lstStyle/>
          <a:p>
            <a:pPr marL="12700">
              <a:lnSpc>
                <a:spcPct val="100000"/>
              </a:lnSpc>
            </a:pPr>
            <a:r>
              <a:rPr lang="en-US" sz="1400" spc="-40" dirty="0">
                <a:latin typeface="Arial Black" panose="020B0A04020102020204" pitchFamily="34" charset="0"/>
                <a:cs typeface="Arial"/>
              </a:rPr>
              <a:t>Successful </a:t>
            </a:r>
            <a:endParaRPr sz="1400" dirty="0">
              <a:latin typeface="Arial Black" panose="020B0A04020102020204" pitchFamily="34" charset="0"/>
              <a:cs typeface="Arial"/>
            </a:endParaRPr>
          </a:p>
        </p:txBody>
      </p:sp>
      <p:sp>
        <p:nvSpPr>
          <p:cNvPr id="9" name="object 8"/>
          <p:cNvSpPr txBox="1"/>
          <p:nvPr/>
        </p:nvSpPr>
        <p:spPr>
          <a:xfrm>
            <a:off x="189186" y="5225124"/>
            <a:ext cx="2256325" cy="215444"/>
          </a:xfrm>
          <a:prstGeom prst="rect">
            <a:avLst/>
          </a:prstGeom>
          <a:solidFill>
            <a:schemeClr val="bg1"/>
          </a:solidFill>
        </p:spPr>
        <p:txBody>
          <a:bodyPr vert="horz" wrap="square" lIns="0" tIns="0" rIns="0" bIns="0" rtlCol="0">
            <a:spAutoFit/>
          </a:bodyPr>
          <a:lstStyle/>
          <a:p>
            <a:pPr marL="12700">
              <a:lnSpc>
                <a:spcPct val="100000"/>
              </a:lnSpc>
            </a:pPr>
            <a:r>
              <a:rPr lang="en-US" sz="1400" spc="60" dirty="0">
                <a:latin typeface="Arial Black" panose="020B0A04020102020204" pitchFamily="34" charset="0"/>
                <a:cs typeface="Arial"/>
              </a:rPr>
              <a:t>Exploratory success</a:t>
            </a:r>
            <a:endParaRPr sz="1400" dirty="0">
              <a:latin typeface="Arial Black" panose="020B0A04020102020204" pitchFamily="34" charset="0"/>
              <a:cs typeface="Arial"/>
            </a:endParaRPr>
          </a:p>
        </p:txBody>
      </p:sp>
      <p:sp>
        <p:nvSpPr>
          <p:cNvPr id="10" name="object 10"/>
          <p:cNvSpPr txBox="1"/>
          <p:nvPr/>
        </p:nvSpPr>
        <p:spPr>
          <a:xfrm>
            <a:off x="451814" y="5887349"/>
            <a:ext cx="7541303" cy="553998"/>
          </a:xfrm>
          <a:prstGeom prst="rect">
            <a:avLst/>
          </a:prstGeom>
          <a:solidFill>
            <a:schemeClr val="bg1"/>
          </a:solidFill>
        </p:spPr>
        <p:txBody>
          <a:bodyPr vert="horz" wrap="square" lIns="0" tIns="0" rIns="0" bIns="0" rtlCol="0">
            <a:spAutoFit/>
          </a:bodyPr>
          <a:lstStyle/>
          <a:p>
            <a:pPr marL="12700" marR="5080" algn="just">
              <a:lnSpc>
                <a:spcPct val="100000"/>
              </a:lnSpc>
            </a:pPr>
            <a:r>
              <a:rPr lang="en-US" sz="1800" spc="25" dirty="0">
                <a:latin typeface="Arial Black" panose="020B0A04020102020204" pitchFamily="34" charset="0"/>
                <a:cs typeface="Arial"/>
              </a:rPr>
              <a:t>In 2011, we drilled </a:t>
            </a:r>
            <a:r>
              <a:rPr lang="en-US" spc="-15" dirty="0">
                <a:solidFill>
                  <a:srgbClr val="F16C08"/>
                </a:solidFill>
                <a:latin typeface="Arial Black" panose="020B0A04020102020204" pitchFamily="34" charset="0"/>
                <a:cs typeface="Arial"/>
              </a:rPr>
              <a:t>9 </a:t>
            </a:r>
            <a:r>
              <a:rPr lang="en-US" spc="-25" dirty="0">
                <a:latin typeface="Arial Black" panose="020B0A04020102020204" pitchFamily="34" charset="0"/>
                <a:cs typeface="Arial"/>
              </a:rPr>
              <a:t>stratigraphic </a:t>
            </a:r>
            <a:r>
              <a:rPr lang="en-US" spc="-75" dirty="0">
                <a:latin typeface="Arial Black" panose="020B0A04020102020204" pitchFamily="34" charset="0"/>
                <a:cs typeface="Arial"/>
              </a:rPr>
              <a:t>wells from which </a:t>
            </a:r>
            <a:r>
              <a:rPr lang="en-US" spc="-15" dirty="0">
                <a:solidFill>
                  <a:srgbClr val="F16C08"/>
                </a:solidFill>
                <a:latin typeface="Arial Black" panose="020B0A04020102020204" pitchFamily="34" charset="0"/>
                <a:cs typeface="Arial"/>
              </a:rPr>
              <a:t>5</a:t>
            </a:r>
            <a:r>
              <a:rPr lang="en-US" spc="-75" dirty="0">
                <a:latin typeface="Arial Black" panose="020B0A04020102020204" pitchFamily="34" charset="0"/>
                <a:cs typeface="Arial"/>
              </a:rPr>
              <a:t> shown hydrocarbons </a:t>
            </a:r>
            <a:endParaRPr spc="-75" dirty="0">
              <a:latin typeface="Arial Black" panose="020B0A04020102020204" pitchFamily="34" charset="0"/>
              <a:cs typeface="Arial"/>
            </a:endParaRPr>
          </a:p>
        </p:txBody>
      </p:sp>
    </p:spTree>
    <p:extLst>
      <p:ext uri="{BB962C8B-B14F-4D97-AF65-F5344CB8AC3E}">
        <p14:creationId xmlns:p14="http://schemas.microsoft.com/office/powerpoint/2010/main" val="1979745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6" t="11189" r="19426" b="7946"/>
          <a:stretch/>
        </p:blipFill>
        <p:spPr bwMode="auto">
          <a:xfrm>
            <a:off x="0" y="36972"/>
            <a:ext cx="9672422" cy="682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5766" y="115829"/>
            <a:ext cx="9333186" cy="738664"/>
          </a:xfrm>
          <a:prstGeom prst="rect">
            <a:avLst/>
          </a:prstGeom>
          <a:solidFill>
            <a:schemeClr val="bg1"/>
          </a:solidFill>
        </p:spPr>
        <p:txBody>
          <a:bodyPr wrap="square">
            <a:spAutoFit/>
          </a:bodyPr>
          <a:lstStyle/>
          <a:p>
            <a:r>
              <a:rPr lang="en-US" sz="2100" spc="-65" dirty="0">
                <a:latin typeface="Arial Black" panose="020B0A04020102020204" pitchFamily="34" charset="0"/>
              </a:rPr>
              <a:t>Our production growth is one of the highest in the industry: 16% year average </a:t>
            </a:r>
            <a:endParaRPr lang="es-PE" sz="2100" dirty="0">
              <a:latin typeface="Arial Black" panose="020B0A04020102020204" pitchFamily="34" charset="0"/>
            </a:endParaRPr>
          </a:p>
        </p:txBody>
      </p:sp>
      <p:sp>
        <p:nvSpPr>
          <p:cNvPr id="6" name="object 41"/>
          <p:cNvSpPr txBox="1"/>
          <p:nvPr/>
        </p:nvSpPr>
        <p:spPr>
          <a:xfrm>
            <a:off x="6104525" y="1309932"/>
            <a:ext cx="3023709" cy="276999"/>
          </a:xfrm>
          <a:prstGeom prst="rect">
            <a:avLst/>
          </a:prstGeom>
          <a:solidFill>
            <a:schemeClr val="bg1"/>
          </a:solidFill>
        </p:spPr>
        <p:txBody>
          <a:bodyPr vert="horz" wrap="square" lIns="0" tIns="0" rIns="0" bIns="0" rtlCol="0">
            <a:spAutoFit/>
          </a:bodyPr>
          <a:lstStyle/>
          <a:p>
            <a:pPr marL="12700">
              <a:lnSpc>
                <a:spcPct val="100000"/>
              </a:lnSpc>
            </a:pPr>
            <a:r>
              <a:rPr lang="en-US" spc="30" dirty="0">
                <a:latin typeface="Arial Black" panose="020B0A04020102020204" pitchFamily="34" charset="0"/>
                <a:cs typeface="Arial"/>
              </a:rPr>
              <a:t>Historical results </a:t>
            </a:r>
            <a:endParaRPr dirty="0">
              <a:latin typeface="Arial Black" panose="020B0A04020102020204" pitchFamily="34" charset="0"/>
              <a:cs typeface="Arial"/>
            </a:endParaRPr>
          </a:p>
        </p:txBody>
      </p:sp>
      <p:sp>
        <p:nvSpPr>
          <p:cNvPr id="8" name="object 6"/>
          <p:cNvSpPr txBox="1"/>
          <p:nvPr/>
        </p:nvSpPr>
        <p:spPr>
          <a:xfrm>
            <a:off x="8836618" y="2456334"/>
            <a:ext cx="153888" cy="2583180"/>
          </a:xfrm>
          <a:prstGeom prst="rect">
            <a:avLst/>
          </a:prstGeom>
          <a:solidFill>
            <a:schemeClr val="bg1"/>
          </a:solidFill>
        </p:spPr>
        <p:txBody>
          <a:bodyPr vert="vert270" wrap="square" lIns="0" tIns="0" rIns="0" bIns="0" rtlCol="0">
            <a:spAutoFit/>
          </a:bodyPr>
          <a:lstStyle/>
          <a:p>
            <a:pPr marL="12700">
              <a:lnSpc>
                <a:spcPts val="1210"/>
              </a:lnSpc>
            </a:pPr>
            <a:r>
              <a:rPr lang="es-PE" sz="1100" dirty="0">
                <a:latin typeface="Arial"/>
                <a:cs typeface="Arial"/>
              </a:rPr>
              <a:t> </a:t>
            </a:r>
            <a:r>
              <a:rPr lang="en-US" sz="1100" dirty="0">
                <a:latin typeface="Arial"/>
                <a:cs typeface="Arial"/>
              </a:rPr>
              <a:t>Thousands of equivalent oil barrels </a:t>
            </a:r>
            <a:endParaRPr sz="1100" dirty="0">
              <a:latin typeface="Arial"/>
              <a:cs typeface="Arial"/>
            </a:endParaRPr>
          </a:p>
        </p:txBody>
      </p:sp>
    </p:spTree>
    <p:extLst>
      <p:ext uri="{BB962C8B-B14F-4D97-AF65-F5344CB8AC3E}">
        <p14:creationId xmlns:p14="http://schemas.microsoft.com/office/powerpoint/2010/main" val="50167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72" t="25200" r="27344" b="14889"/>
          <a:stretch/>
        </p:blipFill>
        <p:spPr bwMode="auto">
          <a:xfrm>
            <a:off x="0" y="82198"/>
            <a:ext cx="9721850" cy="677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4"/>
          <p:cNvSpPr txBox="1"/>
          <p:nvPr/>
        </p:nvSpPr>
        <p:spPr>
          <a:xfrm>
            <a:off x="3965525" y="2172747"/>
            <a:ext cx="5370448" cy="738664"/>
          </a:xfrm>
          <a:prstGeom prst="rect">
            <a:avLst/>
          </a:prstGeom>
          <a:solidFill>
            <a:schemeClr val="bg1"/>
          </a:solidFill>
        </p:spPr>
        <p:txBody>
          <a:bodyPr vert="horz" wrap="square" lIns="0" tIns="0" rIns="0" bIns="0" rtlCol="0">
            <a:spAutoFit/>
          </a:bodyPr>
          <a:lstStyle/>
          <a:p>
            <a:pPr marL="12700">
              <a:lnSpc>
                <a:spcPct val="100000"/>
              </a:lnSpc>
              <a:tabLst>
                <a:tab pos="469265" algn="l"/>
                <a:tab pos="1777364" algn="l"/>
              </a:tabLst>
            </a:pPr>
            <a:r>
              <a:rPr lang="en-US" sz="2400" b="1" dirty="0">
                <a:latin typeface="Arial Black" panose="020B0A04020102020204" pitchFamily="34" charset="0"/>
                <a:cs typeface="Arial"/>
              </a:rPr>
              <a:t>HYDROCARBON SECTOR IN COLOMBIA</a:t>
            </a:r>
          </a:p>
        </p:txBody>
      </p:sp>
      <p:sp>
        <p:nvSpPr>
          <p:cNvPr id="6" name="object 5"/>
          <p:cNvSpPr txBox="1"/>
          <p:nvPr/>
        </p:nvSpPr>
        <p:spPr>
          <a:xfrm>
            <a:off x="3925762" y="3267399"/>
            <a:ext cx="5100320" cy="376555"/>
          </a:xfrm>
          <a:prstGeom prst="rect">
            <a:avLst/>
          </a:prstGeom>
          <a:solidFill>
            <a:schemeClr val="bg1"/>
          </a:solidFill>
        </p:spPr>
        <p:txBody>
          <a:bodyPr vert="horz" wrap="square" lIns="0" tIns="0" rIns="0" bIns="0" rtlCol="0">
            <a:spAutoFit/>
          </a:bodyPr>
          <a:lstStyle/>
          <a:p>
            <a:pPr marL="12700">
              <a:lnSpc>
                <a:spcPct val="100000"/>
              </a:lnSpc>
              <a:tabLst>
                <a:tab pos="469265" algn="l"/>
              </a:tabLst>
            </a:pPr>
            <a:r>
              <a:rPr lang="en-US" sz="2400" b="1" spc="-335" dirty="0" err="1">
                <a:latin typeface="Arial Black" panose="020B0A04020102020204" pitchFamily="34" charset="0"/>
                <a:cs typeface="Arial"/>
              </a:rPr>
              <a:t>ECOPETROL</a:t>
            </a:r>
            <a:r>
              <a:rPr lang="en-US" sz="2400" b="1" spc="-335" dirty="0">
                <a:latin typeface="Arial Black" panose="020B0A04020102020204" pitchFamily="34" charset="0"/>
                <a:cs typeface="Arial"/>
              </a:rPr>
              <a:t>  </a:t>
            </a:r>
            <a:r>
              <a:rPr lang="en-US" sz="2400" b="1" spc="-320" dirty="0">
                <a:latin typeface="Arial Black" panose="020B0A04020102020204" pitchFamily="34" charset="0"/>
                <a:cs typeface="Arial"/>
              </a:rPr>
              <a:t>IN THE  LAST YEARS</a:t>
            </a:r>
            <a:endParaRPr lang="en-US" sz="2400" dirty="0">
              <a:latin typeface="Arial Black" panose="020B0A04020102020204" pitchFamily="34" charset="0"/>
              <a:cs typeface="Arial"/>
            </a:endParaRPr>
          </a:p>
        </p:txBody>
      </p:sp>
    </p:spTree>
    <p:extLst>
      <p:ext uri="{BB962C8B-B14F-4D97-AF65-F5344CB8AC3E}">
        <p14:creationId xmlns:p14="http://schemas.microsoft.com/office/powerpoint/2010/main" val="361608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5946" r="19172" b="3189"/>
          <a:stretch/>
        </p:blipFill>
        <p:spPr bwMode="auto">
          <a:xfrm>
            <a:off x="0" y="-15766"/>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157683"/>
            <a:ext cx="7662041" cy="769441"/>
          </a:xfrm>
          <a:prstGeom prst="rect">
            <a:avLst/>
          </a:prstGeom>
          <a:solidFill>
            <a:schemeClr val="bg1"/>
          </a:solidFill>
        </p:spPr>
        <p:txBody>
          <a:bodyPr wrap="square">
            <a:spAutoFit/>
          </a:bodyPr>
          <a:lstStyle/>
          <a:p>
            <a:r>
              <a:rPr lang="en-US" sz="2200" spc="-95" dirty="0">
                <a:latin typeface="Arial Black" panose="020B0A04020102020204" pitchFamily="34" charset="0"/>
              </a:rPr>
              <a:t>In the last 5 years, we have increased our reserves in a 53% </a:t>
            </a:r>
            <a:endParaRPr lang="es-PE" sz="2200" dirty="0">
              <a:latin typeface="Arial Black" panose="020B0A04020102020204" pitchFamily="34" charset="0"/>
            </a:endParaRPr>
          </a:p>
        </p:txBody>
      </p:sp>
      <p:sp>
        <p:nvSpPr>
          <p:cNvPr id="6" name="object 34"/>
          <p:cNvSpPr txBox="1"/>
          <p:nvPr/>
        </p:nvSpPr>
        <p:spPr>
          <a:xfrm>
            <a:off x="402437" y="1492758"/>
            <a:ext cx="8158239" cy="900246"/>
          </a:xfrm>
          <a:prstGeom prst="rect">
            <a:avLst/>
          </a:prstGeom>
          <a:solidFill>
            <a:schemeClr val="bg1"/>
          </a:solidFill>
        </p:spPr>
        <p:txBody>
          <a:bodyPr vert="horz" wrap="square" lIns="0" tIns="0" rIns="0" bIns="0" rtlCol="0">
            <a:spAutoFit/>
          </a:bodyPr>
          <a:lstStyle/>
          <a:p>
            <a:pPr marL="12700">
              <a:lnSpc>
                <a:spcPct val="100000"/>
              </a:lnSpc>
            </a:pPr>
            <a:r>
              <a:rPr lang="en-US" sz="2000" b="1" spc="-65" dirty="0">
                <a:latin typeface="Arial"/>
                <a:cs typeface="Arial"/>
              </a:rPr>
              <a:t>Our relation reserves – production is 8,4 years </a:t>
            </a:r>
            <a:endParaRPr sz="2000" b="1" dirty="0">
              <a:latin typeface="Arial"/>
              <a:cs typeface="Arial"/>
            </a:endParaRPr>
          </a:p>
          <a:p>
            <a:pPr>
              <a:lnSpc>
                <a:spcPct val="100000"/>
              </a:lnSpc>
              <a:spcBef>
                <a:spcPts val="40"/>
              </a:spcBef>
            </a:pPr>
            <a:r>
              <a:rPr lang="es-PE" sz="2050" b="1" dirty="0">
                <a:latin typeface="Times New Roman"/>
                <a:cs typeface="Times New Roman"/>
              </a:rPr>
              <a:t> </a:t>
            </a:r>
            <a:endParaRPr sz="2050" b="1" dirty="0">
              <a:latin typeface="Times New Roman"/>
              <a:cs typeface="Times New Roman"/>
            </a:endParaRPr>
          </a:p>
          <a:p>
            <a:pPr marR="5080" algn="r">
              <a:lnSpc>
                <a:spcPct val="100000"/>
              </a:lnSpc>
            </a:pPr>
            <a:r>
              <a:rPr sz="1800" b="1" spc="-25" dirty="0">
                <a:latin typeface="Arial"/>
                <a:cs typeface="Arial"/>
              </a:rPr>
              <a:t>1</a:t>
            </a:r>
            <a:r>
              <a:rPr sz="1800" b="1" dirty="0">
                <a:latin typeface="Arial"/>
                <a:cs typeface="Arial"/>
              </a:rPr>
              <a:t>,</a:t>
            </a:r>
            <a:r>
              <a:rPr sz="1800" b="1" spc="-10" dirty="0">
                <a:latin typeface="Arial"/>
                <a:cs typeface="Arial"/>
              </a:rPr>
              <a:t>8</a:t>
            </a:r>
            <a:r>
              <a:rPr sz="1800" b="1" spc="-25" dirty="0">
                <a:latin typeface="Arial"/>
                <a:cs typeface="Arial"/>
              </a:rPr>
              <a:t>5</a:t>
            </a:r>
            <a:r>
              <a:rPr sz="1800" b="1" spc="-15" dirty="0">
                <a:latin typeface="Arial"/>
                <a:cs typeface="Arial"/>
              </a:rPr>
              <a:t>7</a:t>
            </a:r>
            <a:endParaRPr sz="1800" b="1" dirty="0">
              <a:latin typeface="Arial"/>
              <a:cs typeface="Arial"/>
            </a:endParaRPr>
          </a:p>
        </p:txBody>
      </p:sp>
      <p:sp>
        <p:nvSpPr>
          <p:cNvPr id="7" name="object 30"/>
          <p:cNvSpPr txBox="1"/>
          <p:nvPr/>
        </p:nvSpPr>
        <p:spPr>
          <a:xfrm>
            <a:off x="637133" y="2785534"/>
            <a:ext cx="1570039" cy="538609"/>
          </a:xfrm>
          <a:prstGeom prst="rect">
            <a:avLst/>
          </a:prstGeom>
          <a:solidFill>
            <a:schemeClr val="bg1"/>
          </a:solidFill>
        </p:spPr>
        <p:txBody>
          <a:bodyPr vert="horz" wrap="square" lIns="0" tIns="0" rIns="0" bIns="0" rtlCol="0">
            <a:spAutoFit/>
          </a:bodyPr>
          <a:lstStyle/>
          <a:p>
            <a:pPr marL="12700">
              <a:lnSpc>
                <a:spcPct val="100000"/>
              </a:lnSpc>
            </a:pPr>
            <a:r>
              <a:rPr lang="es-PE" sz="1500" spc="80" dirty="0">
                <a:latin typeface="Arial Black" panose="020B0A04020102020204" pitchFamily="34" charset="0"/>
                <a:cs typeface="Arial"/>
              </a:rPr>
              <a:t>N</a:t>
            </a:r>
            <a:r>
              <a:rPr sz="1500" spc="80" dirty="0" err="1">
                <a:latin typeface="Arial Black" panose="020B0A04020102020204" pitchFamily="34" charset="0"/>
                <a:cs typeface="Arial"/>
              </a:rPr>
              <a:t>atural</a:t>
            </a:r>
            <a:r>
              <a:rPr lang="es-PE" sz="1500" spc="80" dirty="0">
                <a:latin typeface="Arial Black" panose="020B0A04020102020204" pitchFamily="34" charset="0"/>
                <a:cs typeface="Arial"/>
              </a:rPr>
              <a:t> </a:t>
            </a:r>
            <a:r>
              <a:rPr lang="en-US" sz="1500" spc="80" dirty="0">
                <a:latin typeface="Arial Black" panose="020B0A04020102020204" pitchFamily="34" charset="0"/>
                <a:cs typeface="Arial"/>
              </a:rPr>
              <a:t>Gas </a:t>
            </a:r>
            <a:endParaRPr sz="1500" dirty="0">
              <a:latin typeface="Arial Black" panose="020B0A04020102020204" pitchFamily="34" charset="0"/>
              <a:cs typeface="Arial"/>
            </a:endParaRPr>
          </a:p>
          <a:p>
            <a:pPr marL="12700">
              <a:lnSpc>
                <a:spcPct val="100000"/>
              </a:lnSpc>
              <a:spcBef>
                <a:spcPts val="645"/>
              </a:spcBef>
            </a:pPr>
            <a:r>
              <a:rPr sz="1500" spc="-15" dirty="0">
                <a:latin typeface="Arial Black" panose="020B0A04020102020204" pitchFamily="34" charset="0"/>
                <a:cs typeface="Arial"/>
              </a:rPr>
              <a:t>Crud</a:t>
            </a:r>
            <a:r>
              <a:rPr lang="es-PE" sz="1500" spc="-15" dirty="0">
                <a:latin typeface="Arial Black" panose="020B0A04020102020204" pitchFamily="34" charset="0"/>
                <a:cs typeface="Arial"/>
              </a:rPr>
              <a:t>e</a:t>
            </a:r>
            <a:endParaRPr sz="1500" dirty="0">
              <a:latin typeface="Arial Black" panose="020B0A04020102020204" pitchFamily="34" charset="0"/>
              <a:cs typeface="Arial"/>
            </a:endParaRPr>
          </a:p>
        </p:txBody>
      </p:sp>
      <p:sp>
        <p:nvSpPr>
          <p:cNvPr id="10" name="object 31"/>
          <p:cNvSpPr txBox="1"/>
          <p:nvPr/>
        </p:nvSpPr>
        <p:spPr>
          <a:xfrm>
            <a:off x="8996128" y="2273430"/>
            <a:ext cx="153888" cy="2662555"/>
          </a:xfrm>
          <a:prstGeom prst="rect">
            <a:avLst/>
          </a:prstGeom>
          <a:solidFill>
            <a:schemeClr val="bg1"/>
          </a:solidFill>
        </p:spPr>
        <p:txBody>
          <a:bodyPr vert="vert270" wrap="square" lIns="0" tIns="0" rIns="0" bIns="0" rtlCol="0">
            <a:spAutoFit/>
          </a:bodyPr>
          <a:lstStyle/>
          <a:p>
            <a:pPr marL="12700">
              <a:lnSpc>
                <a:spcPts val="1160"/>
              </a:lnSpc>
            </a:pPr>
            <a:r>
              <a:rPr lang="es-PE" sz="1050" dirty="0">
                <a:latin typeface="Arial"/>
                <a:cs typeface="Arial"/>
              </a:rPr>
              <a:t> </a:t>
            </a:r>
            <a:r>
              <a:rPr lang="en-US" sz="1050" dirty="0">
                <a:latin typeface="Arial"/>
                <a:cs typeface="Arial"/>
              </a:rPr>
              <a:t>Millions of equivalent oil barrels </a:t>
            </a:r>
            <a:endParaRPr sz="1050" dirty="0">
              <a:latin typeface="Arial"/>
              <a:cs typeface="Arial"/>
            </a:endParaRPr>
          </a:p>
        </p:txBody>
      </p:sp>
      <p:sp>
        <p:nvSpPr>
          <p:cNvPr id="11" name="object 36"/>
          <p:cNvSpPr txBox="1"/>
          <p:nvPr/>
        </p:nvSpPr>
        <p:spPr>
          <a:xfrm>
            <a:off x="186334" y="4964992"/>
            <a:ext cx="6293294" cy="1546577"/>
          </a:xfrm>
          <a:prstGeom prst="rect">
            <a:avLst/>
          </a:prstGeom>
          <a:solidFill>
            <a:schemeClr val="bg1"/>
          </a:solidFill>
        </p:spPr>
        <p:txBody>
          <a:bodyPr vert="horz" wrap="square" lIns="0" tIns="0" rIns="0" bIns="0" rtlCol="0">
            <a:spAutoFit/>
          </a:bodyPr>
          <a:lstStyle/>
          <a:p>
            <a:pPr marL="120014">
              <a:lnSpc>
                <a:spcPct val="100000"/>
              </a:lnSpc>
            </a:pPr>
            <a:r>
              <a:rPr sz="1800" b="1" spc="-140" dirty="0">
                <a:latin typeface="Arial"/>
                <a:cs typeface="Arial"/>
              </a:rPr>
              <a:t>R/P  </a:t>
            </a:r>
            <a:r>
              <a:rPr sz="1800" b="1" spc="-20" dirty="0">
                <a:latin typeface="Arial"/>
                <a:cs typeface="Arial"/>
              </a:rPr>
              <a:t>2020 </a:t>
            </a:r>
            <a:r>
              <a:rPr sz="1800" b="1" spc="-65" dirty="0">
                <a:solidFill>
                  <a:srgbClr val="003300"/>
                </a:solidFill>
                <a:latin typeface="Arial"/>
                <a:cs typeface="Arial"/>
              </a:rPr>
              <a:t>&gt;</a:t>
            </a:r>
            <a:r>
              <a:rPr sz="1800" b="1" spc="5" dirty="0">
                <a:solidFill>
                  <a:srgbClr val="003300"/>
                </a:solidFill>
                <a:latin typeface="Arial"/>
                <a:cs typeface="Arial"/>
              </a:rPr>
              <a:t> </a:t>
            </a:r>
            <a:r>
              <a:rPr sz="1800" b="1" spc="-20" dirty="0">
                <a:solidFill>
                  <a:srgbClr val="003300"/>
                </a:solidFill>
                <a:latin typeface="Arial"/>
                <a:cs typeface="Arial"/>
              </a:rPr>
              <a:t>10</a:t>
            </a:r>
            <a:endParaRPr sz="1800" b="1" dirty="0">
              <a:latin typeface="Arial"/>
              <a:cs typeface="Arial"/>
            </a:endParaRPr>
          </a:p>
          <a:p>
            <a:pPr marL="84455">
              <a:lnSpc>
                <a:spcPct val="100000"/>
              </a:lnSpc>
              <a:spcBef>
                <a:spcPts val="360"/>
              </a:spcBef>
            </a:pPr>
            <a:r>
              <a:rPr sz="1800" b="1" spc="-120" dirty="0">
                <a:latin typeface="Arial"/>
                <a:cs typeface="Arial"/>
              </a:rPr>
              <a:t>1P </a:t>
            </a:r>
            <a:r>
              <a:rPr sz="1800" b="1" spc="-285" dirty="0">
                <a:latin typeface="Arial"/>
                <a:cs typeface="Arial"/>
              </a:rPr>
              <a:t>RESERVES  </a:t>
            </a:r>
            <a:r>
              <a:rPr sz="1800" b="1" spc="-140" dirty="0">
                <a:latin typeface="Arial"/>
                <a:cs typeface="Arial"/>
              </a:rPr>
              <a:t>INCORPORATION  </a:t>
            </a:r>
            <a:r>
              <a:rPr sz="1800" b="1" spc="-40" dirty="0">
                <a:latin typeface="Arial"/>
                <a:cs typeface="Arial"/>
              </a:rPr>
              <a:t>2011 </a:t>
            </a:r>
            <a:r>
              <a:rPr sz="1800" b="1" spc="325" dirty="0">
                <a:latin typeface="Arial"/>
                <a:cs typeface="Arial"/>
              </a:rPr>
              <a:t>- </a:t>
            </a:r>
            <a:r>
              <a:rPr sz="1800" b="1" spc="-20" dirty="0">
                <a:latin typeface="Arial"/>
                <a:cs typeface="Arial"/>
              </a:rPr>
              <a:t>2.020: </a:t>
            </a:r>
            <a:r>
              <a:rPr sz="2000" b="1" spc="-10" dirty="0">
                <a:solidFill>
                  <a:srgbClr val="004236"/>
                </a:solidFill>
                <a:latin typeface="Arial"/>
                <a:cs typeface="Arial"/>
              </a:rPr>
              <a:t>6.200</a:t>
            </a:r>
            <a:r>
              <a:rPr sz="2000" b="1" spc="-395" dirty="0">
                <a:solidFill>
                  <a:srgbClr val="004236"/>
                </a:solidFill>
                <a:latin typeface="Arial"/>
                <a:cs typeface="Arial"/>
              </a:rPr>
              <a:t> </a:t>
            </a:r>
            <a:r>
              <a:rPr sz="2000" b="1" spc="-215" dirty="0">
                <a:solidFill>
                  <a:srgbClr val="004236"/>
                </a:solidFill>
                <a:latin typeface="Arial"/>
                <a:cs typeface="Arial"/>
              </a:rPr>
              <a:t>MBPE</a:t>
            </a:r>
            <a:endParaRPr sz="2000" b="1" dirty="0">
              <a:latin typeface="Arial"/>
              <a:cs typeface="Arial"/>
            </a:endParaRPr>
          </a:p>
          <a:p>
            <a:pPr>
              <a:lnSpc>
                <a:spcPct val="100000"/>
              </a:lnSpc>
              <a:spcBef>
                <a:spcPts val="35"/>
              </a:spcBef>
            </a:pPr>
            <a:endParaRPr sz="2950" b="1" dirty="0">
              <a:latin typeface="Times New Roman"/>
              <a:cs typeface="Times New Roman"/>
            </a:endParaRPr>
          </a:p>
          <a:p>
            <a:pPr marL="39370">
              <a:lnSpc>
                <a:spcPct val="100000"/>
              </a:lnSpc>
              <a:spcBef>
                <a:spcPts val="5"/>
              </a:spcBef>
            </a:pPr>
            <a:r>
              <a:rPr lang="es-PE" sz="1400" b="1" spc="-50" dirty="0">
                <a:latin typeface="Arial"/>
                <a:cs typeface="Arial"/>
              </a:rPr>
              <a:t>Net reserve</a:t>
            </a:r>
            <a:r>
              <a:rPr sz="1400" b="1" spc="-30" dirty="0">
                <a:latin typeface="Arial"/>
                <a:cs typeface="Arial"/>
              </a:rPr>
              <a:t>: </a:t>
            </a:r>
            <a:r>
              <a:rPr lang="en-US" sz="1400" b="1" dirty="0">
                <a:latin typeface="Arial"/>
                <a:cs typeface="Arial"/>
              </a:rPr>
              <a:t>Does</a:t>
            </a:r>
            <a:r>
              <a:rPr lang="es-PE" sz="1400" b="1" dirty="0">
                <a:latin typeface="Arial"/>
                <a:cs typeface="Arial"/>
              </a:rPr>
              <a:t> </a:t>
            </a:r>
            <a:r>
              <a:rPr lang="en-US" sz="1400" b="1" dirty="0">
                <a:latin typeface="Arial"/>
                <a:cs typeface="Arial"/>
              </a:rPr>
              <a:t>not</a:t>
            </a:r>
            <a:r>
              <a:rPr lang="es-PE" sz="1400" b="1" dirty="0">
                <a:latin typeface="Arial"/>
                <a:cs typeface="Arial"/>
              </a:rPr>
              <a:t> </a:t>
            </a:r>
            <a:r>
              <a:rPr lang="en-US" sz="1400" b="1" dirty="0">
                <a:latin typeface="Arial"/>
                <a:cs typeface="Arial"/>
              </a:rPr>
              <a:t>include</a:t>
            </a:r>
            <a:r>
              <a:rPr lang="es-PE" sz="1400" b="1" dirty="0">
                <a:latin typeface="Arial"/>
                <a:cs typeface="Arial"/>
              </a:rPr>
              <a:t> royalties </a:t>
            </a:r>
            <a:endParaRPr sz="1400" b="1" dirty="0">
              <a:latin typeface="Arial"/>
              <a:cs typeface="Arial"/>
            </a:endParaRPr>
          </a:p>
          <a:p>
            <a:pPr marL="12700">
              <a:lnSpc>
                <a:spcPct val="100000"/>
              </a:lnSpc>
              <a:spcBef>
                <a:spcPts val="175"/>
              </a:spcBef>
            </a:pPr>
            <a:r>
              <a:rPr sz="1400" b="1" spc="-220" dirty="0">
                <a:latin typeface="Arial"/>
                <a:cs typeface="Arial"/>
              </a:rPr>
              <a:t>SEC</a:t>
            </a:r>
            <a:r>
              <a:rPr lang="es-PE" sz="1400" b="1" spc="-220" dirty="0">
                <a:latin typeface="Arial"/>
                <a:cs typeface="Arial"/>
              </a:rPr>
              <a:t>  </a:t>
            </a:r>
            <a:r>
              <a:rPr lang="en-US" sz="1400" b="1" dirty="0">
                <a:latin typeface="Arial"/>
                <a:cs typeface="Arial"/>
              </a:rPr>
              <a:t>methodology and prices </a:t>
            </a:r>
            <a:endParaRPr sz="1400" b="1" dirty="0">
              <a:latin typeface="Arial"/>
              <a:cs typeface="Arial"/>
            </a:endParaRPr>
          </a:p>
        </p:txBody>
      </p:sp>
    </p:spTree>
    <p:extLst>
      <p:ext uri="{BB962C8B-B14F-4D97-AF65-F5344CB8AC3E}">
        <p14:creationId xmlns:p14="http://schemas.microsoft.com/office/powerpoint/2010/main" val="4000597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89" t="17244" r="19426" b="2236"/>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113774"/>
            <a:ext cx="9080938" cy="1061829"/>
          </a:xfrm>
          <a:prstGeom prst="rect">
            <a:avLst/>
          </a:prstGeom>
          <a:solidFill>
            <a:schemeClr val="bg1"/>
          </a:solidFill>
        </p:spPr>
        <p:txBody>
          <a:bodyPr wrap="square">
            <a:spAutoFit/>
          </a:bodyPr>
          <a:lstStyle/>
          <a:p>
            <a:r>
              <a:rPr lang="en-US" sz="2100" spc="95" dirty="0">
                <a:latin typeface="Arial Black" panose="020B0A04020102020204" pitchFamily="34" charset="0"/>
              </a:rPr>
              <a:t>We keep a close commitment with the air quality: improvement in mixtures, imports and hydro treatment plant </a:t>
            </a:r>
            <a:endParaRPr lang="es-PE" sz="2100" dirty="0">
              <a:latin typeface="Arial Black" panose="020B0A04020102020204" pitchFamily="34" charset="0"/>
            </a:endParaRPr>
          </a:p>
        </p:txBody>
      </p:sp>
      <p:sp>
        <p:nvSpPr>
          <p:cNvPr id="6" name="object 41"/>
          <p:cNvSpPr txBox="1"/>
          <p:nvPr/>
        </p:nvSpPr>
        <p:spPr>
          <a:xfrm>
            <a:off x="7229630" y="1580545"/>
            <a:ext cx="597281" cy="184666"/>
          </a:xfrm>
          <a:prstGeom prst="rect">
            <a:avLst/>
          </a:prstGeom>
          <a:solidFill>
            <a:schemeClr val="bg1"/>
          </a:solidFill>
        </p:spPr>
        <p:txBody>
          <a:bodyPr vert="horz" wrap="square" lIns="0" tIns="0" rIns="0" bIns="0" rtlCol="0">
            <a:spAutoFit/>
          </a:bodyPr>
          <a:lstStyle/>
          <a:p>
            <a:pPr marL="12700">
              <a:lnSpc>
                <a:spcPct val="100000"/>
              </a:lnSpc>
            </a:pPr>
            <a:r>
              <a:rPr lang="es-PE" sz="1200" spc="-65" dirty="0">
                <a:latin typeface="Arial"/>
                <a:cs typeface="Arial"/>
              </a:rPr>
              <a:t> </a:t>
            </a:r>
            <a:r>
              <a:rPr lang="en-US" sz="1200" spc="-65" dirty="0">
                <a:latin typeface="Arial"/>
                <a:cs typeface="Arial"/>
              </a:rPr>
              <a:t>Country</a:t>
            </a:r>
            <a:endParaRPr sz="1200" dirty="0">
              <a:latin typeface="Arial"/>
              <a:cs typeface="Arial"/>
            </a:endParaRPr>
          </a:p>
        </p:txBody>
      </p:sp>
      <p:sp>
        <p:nvSpPr>
          <p:cNvPr id="7" name="object 46"/>
          <p:cNvSpPr txBox="1"/>
          <p:nvPr/>
        </p:nvSpPr>
        <p:spPr>
          <a:xfrm>
            <a:off x="7252612" y="1973157"/>
            <a:ext cx="1528781" cy="184666"/>
          </a:xfrm>
          <a:prstGeom prst="rect">
            <a:avLst/>
          </a:prstGeom>
          <a:solidFill>
            <a:schemeClr val="bg1"/>
          </a:solidFill>
        </p:spPr>
        <p:txBody>
          <a:bodyPr vert="horz" wrap="square" lIns="0" tIns="0" rIns="0" bIns="0" rtlCol="0">
            <a:spAutoFit/>
          </a:bodyPr>
          <a:lstStyle/>
          <a:p>
            <a:pPr marL="12700">
              <a:lnSpc>
                <a:spcPct val="100000"/>
              </a:lnSpc>
            </a:pPr>
            <a:r>
              <a:rPr sz="1200" spc="15" dirty="0">
                <a:latin typeface="Arial"/>
                <a:cs typeface="Arial"/>
              </a:rPr>
              <a:t>Medellín </a:t>
            </a:r>
            <a:r>
              <a:rPr sz="1200" spc="-70" dirty="0">
                <a:latin typeface="Arial"/>
                <a:cs typeface="Arial"/>
              </a:rPr>
              <a:t>y</a:t>
            </a:r>
            <a:r>
              <a:rPr sz="1200" spc="-160" dirty="0">
                <a:latin typeface="Arial"/>
                <a:cs typeface="Arial"/>
              </a:rPr>
              <a:t> </a:t>
            </a:r>
            <a:r>
              <a:rPr sz="1200" spc="-105" dirty="0">
                <a:latin typeface="Arial"/>
                <a:cs typeface="Arial"/>
              </a:rPr>
              <a:t>AMVA</a:t>
            </a:r>
            <a:endParaRPr sz="1200" dirty="0">
              <a:latin typeface="Arial"/>
              <a:cs typeface="Arial"/>
            </a:endParaRPr>
          </a:p>
        </p:txBody>
      </p:sp>
      <p:sp>
        <p:nvSpPr>
          <p:cNvPr id="8" name="object 44"/>
          <p:cNvSpPr txBox="1"/>
          <p:nvPr/>
        </p:nvSpPr>
        <p:spPr>
          <a:xfrm>
            <a:off x="7252612" y="2371964"/>
            <a:ext cx="1403223" cy="184666"/>
          </a:xfrm>
          <a:prstGeom prst="rect">
            <a:avLst/>
          </a:prstGeom>
          <a:solidFill>
            <a:schemeClr val="bg1"/>
          </a:solidFill>
        </p:spPr>
        <p:txBody>
          <a:bodyPr vert="horz" wrap="square" lIns="0" tIns="0" rIns="0" bIns="0" rtlCol="0">
            <a:spAutoFit/>
          </a:bodyPr>
          <a:lstStyle/>
          <a:p>
            <a:pPr marL="12700">
              <a:lnSpc>
                <a:spcPct val="100000"/>
              </a:lnSpc>
            </a:pPr>
            <a:r>
              <a:rPr lang="en-US" sz="1200" spc="-15" dirty="0" err="1">
                <a:latin typeface="Arial"/>
                <a:cs typeface="Arial"/>
              </a:rPr>
              <a:t>Bogot</a:t>
            </a:r>
            <a:r>
              <a:rPr lang="es-PE" sz="1200" spc="-15" dirty="0">
                <a:latin typeface="Arial"/>
                <a:cs typeface="Arial"/>
              </a:rPr>
              <a:t>a</a:t>
            </a:r>
            <a:r>
              <a:rPr sz="1200" spc="-15" dirty="0">
                <a:latin typeface="Arial"/>
                <a:cs typeface="Arial"/>
              </a:rPr>
              <a:t> </a:t>
            </a:r>
            <a:r>
              <a:rPr lang="es-PE" sz="1200" spc="-70" dirty="0">
                <a:latin typeface="Arial"/>
                <a:cs typeface="Arial"/>
              </a:rPr>
              <a:t>and </a:t>
            </a:r>
            <a:r>
              <a:rPr sz="1200" spc="-130" dirty="0">
                <a:latin typeface="Arial"/>
                <a:cs typeface="Arial"/>
              </a:rPr>
              <a:t> </a:t>
            </a:r>
            <a:r>
              <a:rPr sz="1200" spc="-45" dirty="0">
                <a:latin typeface="Arial"/>
                <a:cs typeface="Arial"/>
              </a:rPr>
              <a:t>SITM</a:t>
            </a:r>
            <a:endParaRPr sz="1200" dirty="0">
              <a:latin typeface="Arial"/>
              <a:cs typeface="Arial"/>
            </a:endParaRPr>
          </a:p>
        </p:txBody>
      </p:sp>
      <p:sp>
        <p:nvSpPr>
          <p:cNvPr id="9" name="object 44"/>
          <p:cNvSpPr txBox="1"/>
          <p:nvPr/>
        </p:nvSpPr>
        <p:spPr>
          <a:xfrm>
            <a:off x="846552" y="4211273"/>
            <a:ext cx="1124133" cy="230832"/>
          </a:xfrm>
          <a:prstGeom prst="rect">
            <a:avLst/>
          </a:prstGeom>
          <a:solidFill>
            <a:schemeClr val="bg1"/>
          </a:solidFill>
        </p:spPr>
        <p:txBody>
          <a:bodyPr vert="horz" wrap="square" lIns="0" tIns="0" rIns="0" bIns="0" rtlCol="0">
            <a:spAutoFit/>
          </a:bodyPr>
          <a:lstStyle/>
          <a:p>
            <a:pPr marL="12700">
              <a:lnSpc>
                <a:spcPct val="100000"/>
              </a:lnSpc>
            </a:pPr>
            <a:r>
              <a:rPr lang="es-PE" sz="1500" spc="-15" dirty="0" err="1">
                <a:latin typeface="Arial Black" panose="020B0A04020102020204" pitchFamily="34" charset="0"/>
                <a:cs typeface="Arial"/>
              </a:rPr>
              <a:t>Gasoline</a:t>
            </a:r>
            <a:endParaRPr sz="1500" dirty="0">
              <a:latin typeface="Arial Black" panose="020B0A04020102020204" pitchFamily="34" charset="0"/>
              <a:cs typeface="Arial"/>
            </a:endParaRPr>
          </a:p>
        </p:txBody>
      </p:sp>
    </p:spTree>
    <p:extLst>
      <p:ext uri="{BB962C8B-B14F-4D97-AF65-F5344CB8AC3E}">
        <p14:creationId xmlns:p14="http://schemas.microsoft.com/office/powerpoint/2010/main" val="3725431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t="12486" r="19679" b="7946"/>
          <a:stretch/>
        </p:blipFill>
        <p:spPr bwMode="auto">
          <a:xfrm>
            <a:off x="24714" y="-2612"/>
            <a:ext cx="9697136" cy="68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63090"/>
            <a:ext cx="8261131" cy="738664"/>
          </a:xfrm>
          <a:prstGeom prst="rect">
            <a:avLst/>
          </a:prstGeom>
          <a:solidFill>
            <a:schemeClr val="bg1"/>
          </a:solidFill>
        </p:spPr>
        <p:txBody>
          <a:bodyPr wrap="square">
            <a:spAutoFit/>
          </a:bodyPr>
          <a:lstStyle/>
          <a:p>
            <a:r>
              <a:rPr lang="en-US" sz="2100" spc="85" dirty="0">
                <a:latin typeface="Arial Black" panose="020B0A04020102020204" pitchFamily="34" charset="0"/>
              </a:rPr>
              <a:t>We have increased our mobilization of crude and refined barrels up to 1.2 millions </a:t>
            </a:r>
            <a:endParaRPr lang="es-PE" sz="2100" dirty="0">
              <a:latin typeface="Arial Black" panose="020B0A04020102020204" pitchFamily="34" charset="0"/>
            </a:endParaRPr>
          </a:p>
        </p:txBody>
      </p:sp>
      <p:sp>
        <p:nvSpPr>
          <p:cNvPr id="6" name="object 46"/>
          <p:cNvSpPr txBox="1"/>
          <p:nvPr/>
        </p:nvSpPr>
        <p:spPr>
          <a:xfrm>
            <a:off x="330200" y="1318005"/>
            <a:ext cx="1199055" cy="369332"/>
          </a:xfrm>
          <a:prstGeom prst="rect">
            <a:avLst/>
          </a:prstGeom>
          <a:solidFill>
            <a:schemeClr val="bg1"/>
          </a:solidFill>
        </p:spPr>
        <p:txBody>
          <a:bodyPr vert="horz" wrap="square" lIns="0" tIns="0" rIns="0" bIns="0" rtlCol="0">
            <a:spAutoFit/>
          </a:bodyPr>
          <a:lstStyle/>
          <a:p>
            <a:pPr marL="12700">
              <a:lnSpc>
                <a:spcPct val="100000"/>
              </a:lnSpc>
            </a:pPr>
            <a:r>
              <a:rPr sz="2400" spc="-40" dirty="0">
                <a:latin typeface="Arial Black" panose="020B0A04020102020204" pitchFamily="34" charset="0"/>
                <a:cs typeface="Arial"/>
              </a:rPr>
              <a:t>Crud</a:t>
            </a:r>
            <a:r>
              <a:rPr lang="es-PE" sz="2400" spc="-40" dirty="0">
                <a:latin typeface="Arial Black" panose="020B0A04020102020204" pitchFamily="34" charset="0"/>
                <a:cs typeface="Arial"/>
              </a:rPr>
              <a:t>es</a:t>
            </a:r>
            <a:endParaRPr sz="2400" dirty="0">
              <a:latin typeface="Arial Black" panose="020B0A04020102020204" pitchFamily="34" charset="0"/>
              <a:cs typeface="Arial"/>
            </a:endParaRPr>
          </a:p>
        </p:txBody>
      </p:sp>
      <p:sp>
        <p:nvSpPr>
          <p:cNvPr id="7" name="object 47"/>
          <p:cNvSpPr txBox="1"/>
          <p:nvPr/>
        </p:nvSpPr>
        <p:spPr>
          <a:xfrm>
            <a:off x="330200" y="4066920"/>
            <a:ext cx="1545897" cy="369332"/>
          </a:xfrm>
          <a:prstGeom prst="rect">
            <a:avLst/>
          </a:prstGeom>
          <a:solidFill>
            <a:schemeClr val="bg1"/>
          </a:solidFill>
        </p:spPr>
        <p:txBody>
          <a:bodyPr vert="horz" wrap="square" lIns="0" tIns="0" rIns="0" bIns="0" rtlCol="0">
            <a:spAutoFit/>
          </a:bodyPr>
          <a:lstStyle/>
          <a:p>
            <a:pPr marL="12700">
              <a:lnSpc>
                <a:spcPct val="100000"/>
              </a:lnSpc>
            </a:pPr>
            <a:r>
              <a:rPr lang="en-US" sz="2400" dirty="0">
                <a:latin typeface="Arial Black" panose="020B0A04020102020204" pitchFamily="34" charset="0"/>
                <a:cs typeface="Arial"/>
              </a:rPr>
              <a:t>Prod</a:t>
            </a:r>
            <a:r>
              <a:rPr lang="en-US" sz="2400" spc="10" dirty="0">
                <a:latin typeface="Arial Black" panose="020B0A04020102020204" pitchFamily="34" charset="0"/>
                <a:cs typeface="Arial"/>
              </a:rPr>
              <a:t>uc</a:t>
            </a:r>
            <a:r>
              <a:rPr lang="es-PE" sz="2400" spc="10" dirty="0">
                <a:latin typeface="Arial Black" panose="020B0A04020102020204" pitchFamily="34" charset="0"/>
                <a:cs typeface="Arial"/>
              </a:rPr>
              <a:t>ts</a:t>
            </a:r>
            <a:endParaRPr sz="2400" dirty="0">
              <a:latin typeface="Arial Black" panose="020B0A04020102020204" pitchFamily="34" charset="0"/>
              <a:cs typeface="Arial"/>
            </a:endParaRPr>
          </a:p>
        </p:txBody>
      </p:sp>
      <p:sp>
        <p:nvSpPr>
          <p:cNvPr id="8" name="object 45"/>
          <p:cNvSpPr txBox="1"/>
          <p:nvPr/>
        </p:nvSpPr>
        <p:spPr>
          <a:xfrm>
            <a:off x="8614972" y="2337107"/>
            <a:ext cx="192360" cy="2181173"/>
          </a:xfrm>
          <a:prstGeom prst="rect">
            <a:avLst/>
          </a:prstGeom>
          <a:solidFill>
            <a:schemeClr val="bg1"/>
          </a:solidFill>
        </p:spPr>
        <p:txBody>
          <a:bodyPr vert="vert270" wrap="square" lIns="0" tIns="0" rIns="0" bIns="0" rtlCol="0">
            <a:spAutoFit/>
          </a:bodyPr>
          <a:lstStyle/>
          <a:p>
            <a:pPr marL="12700">
              <a:lnSpc>
                <a:spcPts val="1510"/>
              </a:lnSpc>
            </a:pPr>
            <a:r>
              <a:rPr lang="es-PE" sz="1400" dirty="0">
                <a:latin typeface="Arial"/>
                <a:cs typeface="Arial"/>
              </a:rPr>
              <a:t> </a:t>
            </a:r>
            <a:r>
              <a:rPr lang="en-US" sz="1400" dirty="0">
                <a:latin typeface="Arial"/>
                <a:cs typeface="Arial"/>
              </a:rPr>
              <a:t>Thousands of barrels/day  </a:t>
            </a:r>
            <a:endParaRPr sz="1400" dirty="0">
              <a:latin typeface="Arial"/>
              <a:cs typeface="Arial"/>
            </a:endParaRPr>
          </a:p>
        </p:txBody>
      </p:sp>
    </p:spTree>
    <p:extLst>
      <p:ext uri="{BB962C8B-B14F-4D97-AF65-F5344CB8AC3E}">
        <p14:creationId xmlns:p14="http://schemas.microsoft.com/office/powerpoint/2010/main" val="3326304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3" t="14648" r="20186" b="5352"/>
          <a:stretch/>
        </p:blipFill>
        <p:spPr bwMode="auto">
          <a:xfrm>
            <a:off x="0" y="-1"/>
            <a:ext cx="972185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47326"/>
            <a:ext cx="8844455" cy="738664"/>
          </a:xfrm>
          <a:prstGeom prst="rect">
            <a:avLst/>
          </a:prstGeom>
          <a:solidFill>
            <a:schemeClr val="bg1"/>
          </a:solidFill>
        </p:spPr>
        <p:txBody>
          <a:bodyPr wrap="square">
            <a:spAutoFit/>
          </a:bodyPr>
          <a:lstStyle/>
          <a:p>
            <a:r>
              <a:rPr lang="en-US" sz="2100" spc="-95" dirty="0">
                <a:latin typeface="Arial Black" panose="020B0A04020102020204" pitchFamily="34" charset="0"/>
              </a:rPr>
              <a:t>Our sales grew a 14% average in the last 4 years and  the exports in a 35% </a:t>
            </a:r>
            <a:endParaRPr lang="es-PE" sz="2100" dirty="0">
              <a:latin typeface="Arial Black" panose="020B0A04020102020204" pitchFamily="34" charset="0"/>
            </a:endParaRPr>
          </a:p>
        </p:txBody>
      </p:sp>
      <p:sp>
        <p:nvSpPr>
          <p:cNvPr id="6" name="object 4"/>
          <p:cNvSpPr txBox="1"/>
          <p:nvPr/>
        </p:nvSpPr>
        <p:spPr>
          <a:xfrm>
            <a:off x="475673" y="1727436"/>
            <a:ext cx="2393650" cy="934085"/>
          </a:xfrm>
          <a:prstGeom prst="rect">
            <a:avLst/>
          </a:prstGeom>
          <a:solidFill>
            <a:schemeClr val="bg1"/>
          </a:solidFill>
        </p:spPr>
        <p:txBody>
          <a:bodyPr vert="horz" wrap="square" lIns="0" tIns="0" rIns="0" bIns="0" rtlCol="0">
            <a:spAutoFit/>
          </a:bodyPr>
          <a:lstStyle/>
          <a:p>
            <a:pPr marL="13970">
              <a:lnSpc>
                <a:spcPct val="100000"/>
              </a:lnSpc>
            </a:pPr>
            <a:r>
              <a:rPr sz="1800" spc="-25" dirty="0">
                <a:latin typeface="Arial"/>
                <a:cs typeface="Arial"/>
              </a:rPr>
              <a:t>Export</a:t>
            </a:r>
            <a:r>
              <a:rPr lang="es-PE" sz="1800" spc="-25" dirty="0">
                <a:latin typeface="Arial"/>
                <a:cs typeface="Arial"/>
              </a:rPr>
              <a:t>s </a:t>
            </a:r>
            <a:endParaRPr sz="1800" dirty="0">
              <a:latin typeface="Arial"/>
              <a:cs typeface="Arial"/>
            </a:endParaRPr>
          </a:p>
          <a:p>
            <a:pPr marL="12700">
              <a:lnSpc>
                <a:spcPct val="100000"/>
              </a:lnSpc>
              <a:spcBef>
                <a:spcPts val="215"/>
              </a:spcBef>
            </a:pPr>
            <a:r>
              <a:rPr sz="1800" spc="50" dirty="0">
                <a:solidFill>
                  <a:srgbClr val="F16C08"/>
                </a:solidFill>
                <a:latin typeface="Arial"/>
                <a:cs typeface="Arial"/>
              </a:rPr>
              <a:t>*</a:t>
            </a:r>
            <a:r>
              <a:rPr sz="1800" spc="50" dirty="0">
                <a:latin typeface="Arial"/>
                <a:cs typeface="Arial"/>
              </a:rPr>
              <a:t>Inclu</a:t>
            </a:r>
            <a:r>
              <a:rPr lang="en-US" sz="1800" spc="50" dirty="0">
                <a:latin typeface="Arial"/>
                <a:cs typeface="Arial"/>
              </a:rPr>
              <a:t>des</a:t>
            </a:r>
            <a:r>
              <a:rPr lang="es-PE" sz="1800" spc="50" dirty="0">
                <a:latin typeface="Arial"/>
                <a:cs typeface="Arial"/>
              </a:rPr>
              <a:t> free </a:t>
            </a:r>
            <a:r>
              <a:rPr lang="es-PE" sz="1800" spc="50" dirty="0" err="1">
                <a:latin typeface="Arial"/>
                <a:cs typeface="Arial"/>
              </a:rPr>
              <a:t>zone</a:t>
            </a:r>
            <a:r>
              <a:rPr lang="es-PE" sz="1800" spc="50" dirty="0">
                <a:latin typeface="Arial"/>
                <a:cs typeface="Arial"/>
              </a:rPr>
              <a:t> </a:t>
            </a:r>
            <a:endParaRPr sz="1800" dirty="0">
              <a:latin typeface="Arial"/>
              <a:cs typeface="Arial"/>
            </a:endParaRPr>
          </a:p>
          <a:p>
            <a:pPr marL="19050">
              <a:lnSpc>
                <a:spcPct val="100000"/>
              </a:lnSpc>
              <a:spcBef>
                <a:spcPts val="565"/>
              </a:spcBef>
            </a:pPr>
            <a:r>
              <a:rPr lang="es-PE" spc="-35" dirty="0">
                <a:latin typeface="Arial"/>
                <a:cs typeface="Arial"/>
              </a:rPr>
              <a:t>Local sales </a:t>
            </a:r>
            <a:endParaRPr sz="1800" dirty="0">
              <a:latin typeface="Arial"/>
              <a:cs typeface="Arial"/>
            </a:endParaRPr>
          </a:p>
        </p:txBody>
      </p:sp>
      <p:sp>
        <p:nvSpPr>
          <p:cNvPr id="7" name="object 21"/>
          <p:cNvSpPr txBox="1"/>
          <p:nvPr/>
        </p:nvSpPr>
        <p:spPr>
          <a:xfrm>
            <a:off x="9073532" y="2661521"/>
            <a:ext cx="192360" cy="2271507"/>
          </a:xfrm>
          <a:prstGeom prst="rect">
            <a:avLst/>
          </a:prstGeom>
          <a:solidFill>
            <a:schemeClr val="bg1"/>
          </a:solidFill>
        </p:spPr>
        <p:txBody>
          <a:bodyPr vert="vert270" wrap="square" lIns="0" tIns="0" rIns="0" bIns="0" rtlCol="0">
            <a:spAutoFit/>
          </a:bodyPr>
          <a:lstStyle/>
          <a:p>
            <a:pPr marL="12700">
              <a:lnSpc>
                <a:spcPts val="1510"/>
              </a:lnSpc>
            </a:pPr>
            <a:r>
              <a:rPr lang="es-PE" sz="1400" dirty="0">
                <a:latin typeface="Arial"/>
                <a:cs typeface="Arial"/>
              </a:rPr>
              <a:t> </a:t>
            </a:r>
            <a:r>
              <a:rPr lang="en-US" sz="1400" dirty="0">
                <a:latin typeface="Arial"/>
                <a:cs typeface="Arial"/>
              </a:rPr>
              <a:t>Thousands of barrels/day </a:t>
            </a:r>
            <a:endParaRPr sz="1400" dirty="0">
              <a:latin typeface="Arial"/>
              <a:cs typeface="Arial"/>
            </a:endParaRPr>
          </a:p>
        </p:txBody>
      </p:sp>
    </p:spTree>
    <p:extLst>
      <p:ext uri="{BB962C8B-B14F-4D97-AF65-F5344CB8AC3E}">
        <p14:creationId xmlns:p14="http://schemas.microsoft.com/office/powerpoint/2010/main" val="99459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6" t="16289" r="19933" b="4486"/>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17"/>
          <p:cNvSpPr txBox="1"/>
          <p:nvPr/>
        </p:nvSpPr>
        <p:spPr>
          <a:xfrm>
            <a:off x="3879611" y="1452753"/>
            <a:ext cx="5043672" cy="492443"/>
          </a:xfrm>
          <a:prstGeom prst="rect">
            <a:avLst/>
          </a:prstGeom>
          <a:solidFill>
            <a:schemeClr val="bg1"/>
          </a:solidFill>
        </p:spPr>
        <p:txBody>
          <a:bodyPr vert="horz" wrap="square" lIns="0" tIns="0" rIns="0" bIns="0" rtlCol="0">
            <a:spAutoFit/>
          </a:bodyPr>
          <a:lstStyle/>
          <a:p>
            <a:pPr marL="184785" indent="-172085">
              <a:lnSpc>
                <a:spcPct val="100000"/>
              </a:lnSpc>
              <a:buChar char="•"/>
              <a:tabLst>
                <a:tab pos="185420" algn="l"/>
              </a:tabLst>
            </a:pPr>
            <a:r>
              <a:rPr lang="en-US" sz="1600" spc="-5" dirty="0">
                <a:latin typeface="Arial"/>
                <a:cs typeface="Arial"/>
              </a:rPr>
              <a:t>Reduction of environmental accidents</a:t>
            </a:r>
            <a:r>
              <a:rPr lang="es-PE" sz="1600" spc="-5" dirty="0">
                <a:latin typeface="Arial"/>
                <a:cs typeface="Arial"/>
              </a:rPr>
              <a:t> and </a:t>
            </a:r>
            <a:r>
              <a:rPr lang="en-US" sz="1600" spc="-5" dirty="0">
                <a:latin typeface="Arial"/>
                <a:cs typeface="Arial"/>
              </a:rPr>
              <a:t>incidents </a:t>
            </a:r>
            <a:endParaRPr lang="en-US" sz="1600" dirty="0">
              <a:latin typeface="Arial"/>
              <a:cs typeface="Arial"/>
            </a:endParaRPr>
          </a:p>
          <a:p>
            <a:pPr marL="184785" indent="-172085">
              <a:lnSpc>
                <a:spcPct val="100000"/>
              </a:lnSpc>
              <a:buChar char="•"/>
              <a:tabLst>
                <a:tab pos="185420" algn="l"/>
              </a:tabLst>
            </a:pPr>
            <a:r>
              <a:rPr lang="en-US" sz="1600" spc="-35" dirty="0">
                <a:latin typeface="Arial"/>
                <a:cs typeface="Arial"/>
              </a:rPr>
              <a:t>Emissions reduction</a:t>
            </a:r>
            <a:endParaRPr sz="1600" dirty="0">
              <a:latin typeface="Arial"/>
              <a:cs typeface="Arial"/>
            </a:endParaRPr>
          </a:p>
        </p:txBody>
      </p:sp>
      <p:sp>
        <p:nvSpPr>
          <p:cNvPr id="6" name="object 4"/>
          <p:cNvSpPr txBox="1"/>
          <p:nvPr/>
        </p:nvSpPr>
        <p:spPr>
          <a:xfrm>
            <a:off x="411886" y="2386203"/>
            <a:ext cx="3293012" cy="307777"/>
          </a:xfrm>
          <a:prstGeom prst="rect">
            <a:avLst/>
          </a:prstGeom>
          <a:solidFill>
            <a:schemeClr val="bg1"/>
          </a:solidFill>
        </p:spPr>
        <p:txBody>
          <a:bodyPr vert="horz" wrap="square" lIns="0" tIns="0" rIns="0" bIns="0" rtlCol="0">
            <a:spAutoFit/>
          </a:bodyPr>
          <a:lstStyle/>
          <a:p>
            <a:pPr marL="12700">
              <a:lnSpc>
                <a:spcPct val="100000"/>
              </a:lnSpc>
            </a:pPr>
            <a:r>
              <a:rPr lang="en-US" sz="2000" b="1" spc="-200" dirty="0">
                <a:latin typeface="Arial"/>
                <a:cs typeface="Arial"/>
              </a:rPr>
              <a:t>CORPORATE  GOVERNMENT </a:t>
            </a:r>
            <a:endParaRPr sz="2000" dirty="0">
              <a:latin typeface="Arial"/>
              <a:cs typeface="Arial"/>
            </a:endParaRPr>
          </a:p>
        </p:txBody>
      </p:sp>
      <p:sp>
        <p:nvSpPr>
          <p:cNvPr id="7" name="object 5"/>
          <p:cNvSpPr txBox="1"/>
          <p:nvPr/>
        </p:nvSpPr>
        <p:spPr>
          <a:xfrm>
            <a:off x="402437" y="4269867"/>
            <a:ext cx="2230404" cy="615553"/>
          </a:xfrm>
          <a:prstGeom prst="rect">
            <a:avLst/>
          </a:prstGeom>
          <a:solidFill>
            <a:schemeClr val="bg1"/>
          </a:solidFill>
        </p:spPr>
        <p:txBody>
          <a:bodyPr vert="horz" wrap="square" lIns="0" tIns="0" rIns="0" bIns="0" rtlCol="0">
            <a:spAutoFit/>
          </a:bodyPr>
          <a:lstStyle/>
          <a:p>
            <a:pPr marL="12700">
              <a:lnSpc>
                <a:spcPct val="100000"/>
              </a:lnSpc>
            </a:pPr>
            <a:r>
              <a:rPr lang="es-PE" sz="2000" b="1" spc="-215" dirty="0">
                <a:latin typeface="Arial"/>
                <a:cs typeface="Arial"/>
              </a:rPr>
              <a:t>CORPORATE RESPONSIBILITY </a:t>
            </a:r>
            <a:endParaRPr sz="2000" dirty="0">
              <a:latin typeface="Arial"/>
              <a:cs typeface="Arial"/>
            </a:endParaRPr>
          </a:p>
        </p:txBody>
      </p:sp>
      <p:sp>
        <p:nvSpPr>
          <p:cNvPr id="8" name="object 6"/>
          <p:cNvSpPr txBox="1"/>
          <p:nvPr/>
        </p:nvSpPr>
        <p:spPr>
          <a:xfrm>
            <a:off x="402437" y="5424728"/>
            <a:ext cx="2514184" cy="615553"/>
          </a:xfrm>
          <a:prstGeom prst="rect">
            <a:avLst/>
          </a:prstGeom>
          <a:solidFill>
            <a:schemeClr val="bg1"/>
          </a:solidFill>
        </p:spPr>
        <p:txBody>
          <a:bodyPr vert="horz" wrap="square" lIns="0" tIns="0" rIns="0" bIns="0" rtlCol="0">
            <a:spAutoFit/>
          </a:bodyPr>
          <a:lstStyle/>
          <a:p>
            <a:pPr marL="12700">
              <a:lnSpc>
                <a:spcPct val="100000"/>
              </a:lnSpc>
            </a:pPr>
            <a:r>
              <a:rPr lang="es-PE" sz="2000" b="1" spc="-204" dirty="0">
                <a:latin typeface="Arial"/>
                <a:cs typeface="Arial"/>
              </a:rPr>
              <a:t>COMPREHENSIVE MANAGEMENT </a:t>
            </a:r>
            <a:endParaRPr sz="2000" dirty="0">
              <a:latin typeface="Arial"/>
              <a:cs typeface="Arial"/>
            </a:endParaRPr>
          </a:p>
        </p:txBody>
      </p:sp>
      <p:sp>
        <p:nvSpPr>
          <p:cNvPr id="10" name="object 8"/>
          <p:cNvSpPr txBox="1"/>
          <p:nvPr/>
        </p:nvSpPr>
        <p:spPr>
          <a:xfrm>
            <a:off x="402437" y="3427729"/>
            <a:ext cx="2230404" cy="307777"/>
          </a:xfrm>
          <a:prstGeom prst="rect">
            <a:avLst/>
          </a:prstGeom>
          <a:solidFill>
            <a:schemeClr val="bg1"/>
          </a:solidFill>
        </p:spPr>
        <p:txBody>
          <a:bodyPr vert="horz" wrap="square" lIns="0" tIns="0" rIns="0" bIns="0" rtlCol="0">
            <a:spAutoFit/>
          </a:bodyPr>
          <a:lstStyle/>
          <a:p>
            <a:pPr marL="12700">
              <a:lnSpc>
                <a:spcPct val="100000"/>
              </a:lnSpc>
            </a:pPr>
            <a:r>
              <a:rPr lang="es-PE" sz="2000" b="1" spc="-195" dirty="0">
                <a:latin typeface="Arial"/>
                <a:cs typeface="Arial"/>
              </a:rPr>
              <a:t>HUMAN TALENT </a:t>
            </a:r>
            <a:endParaRPr sz="2000" dirty="0">
              <a:latin typeface="Arial"/>
              <a:cs typeface="Arial"/>
            </a:endParaRPr>
          </a:p>
        </p:txBody>
      </p:sp>
      <p:sp>
        <p:nvSpPr>
          <p:cNvPr id="11" name="object 9"/>
          <p:cNvSpPr txBox="1"/>
          <p:nvPr/>
        </p:nvSpPr>
        <p:spPr>
          <a:xfrm>
            <a:off x="3896172" y="2156038"/>
            <a:ext cx="4281679" cy="738664"/>
          </a:xfrm>
          <a:prstGeom prst="rect">
            <a:avLst/>
          </a:prstGeom>
          <a:solidFill>
            <a:schemeClr val="bg1"/>
          </a:solidFill>
        </p:spPr>
        <p:txBody>
          <a:bodyPr vert="horz" wrap="square" lIns="0" tIns="0" rIns="0" bIns="0" rtlCol="0">
            <a:spAutoFit/>
          </a:bodyPr>
          <a:lstStyle/>
          <a:p>
            <a:pPr marL="184785" indent="-172085">
              <a:lnSpc>
                <a:spcPct val="100000"/>
              </a:lnSpc>
              <a:buChar char="•"/>
              <a:tabLst>
                <a:tab pos="185420" algn="l"/>
              </a:tabLst>
            </a:pPr>
            <a:r>
              <a:rPr lang="en-US" sz="1600" spc="45" dirty="0">
                <a:latin typeface="Arial"/>
                <a:cs typeface="Arial"/>
              </a:rPr>
              <a:t>Declaration of the majority shareholder</a:t>
            </a:r>
            <a:endParaRPr sz="1600" dirty="0">
              <a:latin typeface="Arial"/>
              <a:cs typeface="Arial"/>
            </a:endParaRPr>
          </a:p>
          <a:p>
            <a:pPr marL="184785" indent="-172085">
              <a:lnSpc>
                <a:spcPct val="100000"/>
              </a:lnSpc>
              <a:buChar char="•"/>
              <a:tabLst>
                <a:tab pos="185420" algn="l"/>
              </a:tabLst>
            </a:pPr>
            <a:r>
              <a:rPr lang="en-US" sz="1600" spc="55" dirty="0">
                <a:latin typeface="Arial"/>
                <a:cs typeface="Arial"/>
              </a:rPr>
              <a:t>Clear dividend policy </a:t>
            </a:r>
            <a:endParaRPr sz="1600" dirty="0">
              <a:latin typeface="Arial"/>
              <a:cs typeface="Arial"/>
            </a:endParaRPr>
          </a:p>
          <a:p>
            <a:pPr marL="184785" indent="-172085">
              <a:lnSpc>
                <a:spcPct val="100000"/>
              </a:lnSpc>
              <a:buChar char="•"/>
              <a:tabLst>
                <a:tab pos="185420" algn="l"/>
              </a:tabLst>
            </a:pPr>
            <a:r>
              <a:rPr lang="en-US" sz="1600" spc="-20" dirty="0">
                <a:latin typeface="Arial"/>
                <a:cs typeface="Arial"/>
              </a:rPr>
              <a:t>Good Government Code</a:t>
            </a:r>
            <a:endParaRPr sz="1600" dirty="0">
              <a:latin typeface="Arial"/>
              <a:cs typeface="Arial"/>
            </a:endParaRPr>
          </a:p>
        </p:txBody>
      </p:sp>
      <p:sp>
        <p:nvSpPr>
          <p:cNvPr id="12" name="object 10"/>
          <p:cNvSpPr txBox="1"/>
          <p:nvPr/>
        </p:nvSpPr>
        <p:spPr>
          <a:xfrm>
            <a:off x="3896173" y="5324688"/>
            <a:ext cx="4724718" cy="738664"/>
          </a:xfrm>
          <a:prstGeom prst="rect">
            <a:avLst/>
          </a:prstGeom>
          <a:solidFill>
            <a:schemeClr val="bg1"/>
          </a:solidFill>
        </p:spPr>
        <p:txBody>
          <a:bodyPr vert="horz" wrap="square" lIns="0" tIns="0" rIns="0" bIns="0" rtlCol="0">
            <a:spAutoFit/>
          </a:bodyPr>
          <a:lstStyle/>
          <a:p>
            <a:pPr marL="184785" indent="-172085">
              <a:lnSpc>
                <a:spcPct val="100000"/>
              </a:lnSpc>
              <a:buChar char="•"/>
              <a:tabLst>
                <a:tab pos="185420" algn="l"/>
              </a:tabLst>
            </a:pPr>
            <a:r>
              <a:rPr lang="en-US" sz="1600" spc="-30" dirty="0">
                <a:latin typeface="Arial"/>
                <a:cs typeface="Arial"/>
              </a:rPr>
              <a:t>Comprehensive management by processes </a:t>
            </a:r>
            <a:endParaRPr sz="1600" dirty="0">
              <a:latin typeface="Arial"/>
              <a:cs typeface="Arial"/>
            </a:endParaRPr>
          </a:p>
          <a:p>
            <a:pPr marL="184785" indent="-172085">
              <a:lnSpc>
                <a:spcPct val="100000"/>
              </a:lnSpc>
              <a:buChar char="•"/>
              <a:tabLst>
                <a:tab pos="185420" algn="l"/>
              </a:tabLst>
            </a:pPr>
            <a:r>
              <a:rPr lang="en-US" sz="1600" spc="45" dirty="0">
                <a:latin typeface="Arial"/>
                <a:cs typeface="Arial"/>
              </a:rPr>
              <a:t>Internal control system</a:t>
            </a:r>
            <a:r>
              <a:rPr sz="1600" spc="45" dirty="0">
                <a:latin typeface="Arial"/>
                <a:cs typeface="Arial"/>
              </a:rPr>
              <a:t>: </a:t>
            </a:r>
            <a:r>
              <a:rPr sz="1600" spc="-135" dirty="0">
                <a:latin typeface="Arial"/>
                <a:cs typeface="Arial"/>
              </a:rPr>
              <a:t>SOX, </a:t>
            </a:r>
            <a:r>
              <a:rPr sz="1600" spc="-150" dirty="0">
                <a:latin typeface="Arial"/>
                <a:cs typeface="Arial"/>
              </a:rPr>
              <a:t>COSO,</a:t>
            </a:r>
            <a:r>
              <a:rPr sz="1600" spc="-130" dirty="0">
                <a:latin typeface="Arial"/>
                <a:cs typeface="Arial"/>
              </a:rPr>
              <a:t> </a:t>
            </a:r>
            <a:r>
              <a:rPr sz="1600" spc="-95" dirty="0">
                <a:latin typeface="Arial"/>
                <a:cs typeface="Arial"/>
              </a:rPr>
              <a:t>COBIT</a:t>
            </a:r>
            <a:endParaRPr sz="1600" dirty="0">
              <a:latin typeface="Arial"/>
              <a:cs typeface="Arial"/>
            </a:endParaRPr>
          </a:p>
          <a:p>
            <a:pPr marL="184785" indent="-172085">
              <a:lnSpc>
                <a:spcPct val="100000"/>
              </a:lnSpc>
              <a:buChar char="•"/>
              <a:tabLst>
                <a:tab pos="185420" algn="l"/>
              </a:tabLst>
            </a:pPr>
            <a:r>
              <a:rPr lang="en-US" sz="1600" spc="20" dirty="0">
                <a:latin typeface="Arial"/>
                <a:cs typeface="Arial"/>
              </a:rPr>
              <a:t>Technological development </a:t>
            </a:r>
            <a:endParaRPr sz="1600" dirty="0">
              <a:latin typeface="Arial"/>
              <a:cs typeface="Arial"/>
            </a:endParaRPr>
          </a:p>
        </p:txBody>
      </p:sp>
      <p:sp>
        <p:nvSpPr>
          <p:cNvPr id="13" name="object 11"/>
          <p:cNvSpPr txBox="1"/>
          <p:nvPr/>
        </p:nvSpPr>
        <p:spPr>
          <a:xfrm>
            <a:off x="3896173" y="4277954"/>
            <a:ext cx="4724718" cy="738664"/>
          </a:xfrm>
          <a:prstGeom prst="rect">
            <a:avLst/>
          </a:prstGeom>
          <a:solidFill>
            <a:schemeClr val="bg1"/>
          </a:solidFill>
        </p:spPr>
        <p:txBody>
          <a:bodyPr vert="horz" wrap="square" lIns="0" tIns="0" rIns="0" bIns="0" rtlCol="0">
            <a:spAutoFit/>
          </a:bodyPr>
          <a:lstStyle/>
          <a:p>
            <a:pPr marL="184785" indent="-172085">
              <a:lnSpc>
                <a:spcPct val="100000"/>
              </a:lnSpc>
              <a:buChar char="•"/>
              <a:tabLst>
                <a:tab pos="185420" algn="l"/>
              </a:tabLst>
            </a:pPr>
            <a:r>
              <a:rPr lang="en-US" sz="1600" spc="35" dirty="0">
                <a:latin typeface="Arial"/>
                <a:cs typeface="Arial"/>
              </a:rPr>
              <a:t>Commitment with our stakeholder groups </a:t>
            </a:r>
            <a:endParaRPr sz="1600" dirty="0">
              <a:latin typeface="Arial"/>
              <a:cs typeface="Arial"/>
            </a:endParaRPr>
          </a:p>
          <a:p>
            <a:pPr marL="184785" indent="-172085">
              <a:lnSpc>
                <a:spcPct val="100000"/>
              </a:lnSpc>
              <a:buChar char="•"/>
              <a:tabLst>
                <a:tab pos="185420" algn="l"/>
              </a:tabLst>
            </a:pPr>
            <a:r>
              <a:rPr lang="en-US" sz="1600" spc="-5" dirty="0">
                <a:latin typeface="Arial"/>
                <a:cs typeface="Arial"/>
              </a:rPr>
              <a:t>Sustainability</a:t>
            </a:r>
            <a:r>
              <a:rPr lang="es-PE" sz="1600" spc="-5" dirty="0">
                <a:latin typeface="Arial"/>
                <a:cs typeface="Arial"/>
              </a:rPr>
              <a:t> </a:t>
            </a:r>
            <a:r>
              <a:rPr lang="en-US" sz="1600" spc="-5" dirty="0">
                <a:latin typeface="Arial"/>
                <a:cs typeface="Arial"/>
              </a:rPr>
              <a:t>report </a:t>
            </a:r>
            <a:endParaRPr lang="en-US" sz="1600" dirty="0">
              <a:latin typeface="Arial"/>
              <a:cs typeface="Arial"/>
            </a:endParaRPr>
          </a:p>
          <a:p>
            <a:pPr marL="184785" indent="-172085">
              <a:lnSpc>
                <a:spcPct val="100000"/>
              </a:lnSpc>
              <a:buChar char="•"/>
              <a:tabLst>
                <a:tab pos="185420" algn="l"/>
              </a:tabLst>
            </a:pPr>
            <a:r>
              <a:rPr lang="en-US" sz="1600" dirty="0">
                <a:latin typeface="Arial"/>
                <a:cs typeface="Arial"/>
              </a:rPr>
              <a:t>Social investment and support to projects </a:t>
            </a:r>
            <a:endParaRPr sz="1600" dirty="0">
              <a:latin typeface="Arial"/>
              <a:cs typeface="Arial"/>
            </a:endParaRPr>
          </a:p>
        </p:txBody>
      </p:sp>
      <p:sp>
        <p:nvSpPr>
          <p:cNvPr id="14" name="object 12"/>
          <p:cNvSpPr txBox="1"/>
          <p:nvPr/>
        </p:nvSpPr>
        <p:spPr>
          <a:xfrm>
            <a:off x="3896173" y="3092283"/>
            <a:ext cx="4724718" cy="738664"/>
          </a:xfrm>
          <a:prstGeom prst="rect">
            <a:avLst/>
          </a:prstGeom>
          <a:solidFill>
            <a:schemeClr val="bg1"/>
          </a:solidFill>
        </p:spPr>
        <p:txBody>
          <a:bodyPr vert="horz" wrap="square" lIns="0" tIns="0" rIns="0" bIns="0" rtlCol="0">
            <a:spAutoFit/>
          </a:bodyPr>
          <a:lstStyle/>
          <a:p>
            <a:pPr marL="184785" indent="-172085">
              <a:lnSpc>
                <a:spcPct val="100000"/>
              </a:lnSpc>
              <a:buChar char="•"/>
              <a:tabLst>
                <a:tab pos="185420" algn="l"/>
              </a:tabLst>
            </a:pPr>
            <a:r>
              <a:rPr lang="en-US" sz="1600" spc="20" dirty="0">
                <a:latin typeface="Arial"/>
                <a:cs typeface="Arial"/>
              </a:rPr>
              <a:t>Competitive wages and variable remuneration</a:t>
            </a:r>
            <a:endParaRPr sz="1600" dirty="0">
              <a:latin typeface="Arial"/>
              <a:cs typeface="Arial"/>
            </a:endParaRPr>
          </a:p>
          <a:p>
            <a:pPr marL="184785" indent="-172085">
              <a:lnSpc>
                <a:spcPct val="100000"/>
              </a:lnSpc>
              <a:buChar char="•"/>
              <a:tabLst>
                <a:tab pos="185420" algn="l"/>
              </a:tabLst>
            </a:pPr>
            <a:r>
              <a:rPr lang="en-US" sz="1600" spc="15" dirty="0">
                <a:latin typeface="Arial"/>
                <a:cs typeface="Arial"/>
              </a:rPr>
              <a:t>Leadership development program </a:t>
            </a:r>
            <a:endParaRPr sz="1600" dirty="0">
              <a:latin typeface="Arial"/>
              <a:cs typeface="Arial"/>
            </a:endParaRPr>
          </a:p>
          <a:p>
            <a:pPr marL="184785" indent="-172085">
              <a:lnSpc>
                <a:spcPct val="100000"/>
              </a:lnSpc>
              <a:buChar char="•"/>
              <a:tabLst>
                <a:tab pos="185420" algn="l"/>
              </a:tabLst>
            </a:pPr>
            <a:r>
              <a:rPr lang="en-US" sz="1600" spc="-15" dirty="0">
                <a:latin typeface="Arial"/>
                <a:cs typeface="Arial"/>
              </a:rPr>
              <a:t>Trust agreement with unions </a:t>
            </a:r>
            <a:endParaRPr sz="1600" dirty="0">
              <a:latin typeface="Arial"/>
              <a:cs typeface="Arial"/>
            </a:endParaRPr>
          </a:p>
        </p:txBody>
      </p:sp>
      <p:sp>
        <p:nvSpPr>
          <p:cNvPr id="15" name="object 18"/>
          <p:cNvSpPr txBox="1">
            <a:spLocks/>
          </p:cNvSpPr>
          <p:nvPr/>
        </p:nvSpPr>
        <p:spPr>
          <a:xfrm>
            <a:off x="0" y="412"/>
            <a:ext cx="8177851" cy="781368"/>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just">
              <a:lnSpc>
                <a:spcPts val="3035"/>
              </a:lnSpc>
            </a:pPr>
            <a:r>
              <a:rPr lang="en-US" sz="2400" spc="65" dirty="0">
                <a:latin typeface="Arial Black" panose="020B0A04020102020204" pitchFamily="34" charset="0"/>
              </a:rPr>
              <a:t>Our organizational consolidation continues levering the growth </a:t>
            </a:r>
            <a:endParaRPr lang="en-US" sz="2400" dirty="0">
              <a:latin typeface="Arial Black" panose="020B0A04020102020204" pitchFamily="34" charset="0"/>
            </a:endParaRPr>
          </a:p>
        </p:txBody>
      </p:sp>
    </p:spTree>
    <p:extLst>
      <p:ext uri="{BB962C8B-B14F-4D97-AF65-F5344CB8AC3E}">
        <p14:creationId xmlns:p14="http://schemas.microsoft.com/office/powerpoint/2010/main" val="986524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39" t="13304" r="19294" b="6348"/>
          <a:stretch/>
        </p:blipFill>
        <p:spPr bwMode="auto">
          <a:xfrm>
            <a:off x="0" y="646"/>
            <a:ext cx="9721850" cy="68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txBox="1"/>
          <p:nvPr/>
        </p:nvSpPr>
        <p:spPr>
          <a:xfrm>
            <a:off x="154802" y="1299464"/>
            <a:ext cx="5063583" cy="4708981"/>
          </a:xfrm>
          <a:prstGeom prst="rect">
            <a:avLst/>
          </a:prstGeom>
          <a:solidFill>
            <a:schemeClr val="bg1"/>
          </a:solidFill>
        </p:spPr>
        <p:txBody>
          <a:bodyPr vert="horz" wrap="square" lIns="0" tIns="0" rIns="0" bIns="0" rtlCol="0">
            <a:spAutoFit/>
          </a:bodyPr>
          <a:lstStyle/>
          <a:p>
            <a:pPr marL="108585" marR="6350" indent="-96520" algn="just">
              <a:lnSpc>
                <a:spcPct val="100000"/>
              </a:lnSpc>
            </a:pPr>
            <a:r>
              <a:rPr spc="-5" dirty="0">
                <a:latin typeface="Arial"/>
                <a:cs typeface="Arial"/>
              </a:rPr>
              <a:t>• </a:t>
            </a:r>
            <a:r>
              <a:rPr lang="en-US" spc="35" dirty="0">
                <a:latin typeface="Arial"/>
                <a:cs typeface="Arial"/>
              </a:rPr>
              <a:t>It is the best way to promote and guarantee the rights of our interest publics. </a:t>
            </a:r>
            <a:endParaRPr dirty="0">
              <a:latin typeface="Arial"/>
              <a:cs typeface="Arial"/>
            </a:endParaRPr>
          </a:p>
          <a:p>
            <a:pPr>
              <a:lnSpc>
                <a:spcPct val="100000"/>
              </a:lnSpc>
              <a:spcBef>
                <a:spcPts val="20"/>
              </a:spcBef>
            </a:pPr>
            <a:endParaRPr dirty="0">
              <a:latin typeface="Times New Roman"/>
              <a:cs typeface="Times New Roman"/>
            </a:endParaRPr>
          </a:p>
          <a:p>
            <a:pPr marL="12700">
              <a:lnSpc>
                <a:spcPct val="100000"/>
              </a:lnSpc>
              <a:tabLst>
                <a:tab pos="905510" algn="l"/>
                <a:tab pos="1916430" algn="l"/>
                <a:tab pos="2550160" algn="l"/>
                <a:tab pos="3561079" algn="l"/>
              </a:tabLst>
            </a:pPr>
            <a:r>
              <a:rPr spc="-5" dirty="0">
                <a:latin typeface="Arial"/>
                <a:cs typeface="Arial"/>
              </a:rPr>
              <a:t>•</a:t>
            </a:r>
            <a:r>
              <a:rPr spc="-250" dirty="0">
                <a:latin typeface="Arial"/>
                <a:cs typeface="Arial"/>
              </a:rPr>
              <a:t> </a:t>
            </a:r>
            <a:r>
              <a:rPr lang="en-US" spc="-20" dirty="0">
                <a:latin typeface="Arial"/>
                <a:cs typeface="Arial"/>
              </a:rPr>
              <a:t>Generates trust as a key element to create economic value. </a:t>
            </a:r>
            <a:endParaRPr dirty="0">
              <a:latin typeface="Arial"/>
              <a:cs typeface="Arial"/>
            </a:endParaRPr>
          </a:p>
          <a:p>
            <a:pPr>
              <a:lnSpc>
                <a:spcPct val="100000"/>
              </a:lnSpc>
              <a:spcBef>
                <a:spcPts val="20"/>
              </a:spcBef>
            </a:pPr>
            <a:endParaRPr dirty="0">
              <a:latin typeface="Times New Roman"/>
              <a:cs typeface="Times New Roman"/>
            </a:endParaRPr>
          </a:p>
          <a:p>
            <a:pPr marL="108585" marR="5080" indent="-96520" algn="just">
              <a:lnSpc>
                <a:spcPct val="100000"/>
              </a:lnSpc>
            </a:pPr>
            <a:r>
              <a:rPr spc="-5" dirty="0">
                <a:latin typeface="Arial"/>
                <a:cs typeface="Arial"/>
              </a:rPr>
              <a:t>• </a:t>
            </a:r>
            <a:r>
              <a:rPr lang="en-US" spc="55" dirty="0">
                <a:latin typeface="Arial"/>
                <a:cs typeface="Arial"/>
              </a:rPr>
              <a:t>Builds a transparency environment, internal and externally, that generates trust to the different Stakeholder Groups. </a:t>
            </a:r>
            <a:endParaRPr dirty="0">
              <a:latin typeface="Arial"/>
              <a:cs typeface="Arial"/>
            </a:endParaRPr>
          </a:p>
          <a:p>
            <a:pPr>
              <a:lnSpc>
                <a:spcPct val="100000"/>
              </a:lnSpc>
              <a:spcBef>
                <a:spcPts val="25"/>
              </a:spcBef>
            </a:pPr>
            <a:endParaRPr dirty="0">
              <a:latin typeface="Times New Roman"/>
              <a:cs typeface="Times New Roman"/>
            </a:endParaRPr>
          </a:p>
          <a:p>
            <a:pPr marL="108585" marR="6350" indent="-96520" algn="just">
              <a:lnSpc>
                <a:spcPct val="100000"/>
              </a:lnSpc>
            </a:pPr>
            <a:r>
              <a:rPr spc="-5" dirty="0">
                <a:latin typeface="Arial"/>
                <a:cs typeface="Arial"/>
              </a:rPr>
              <a:t>• </a:t>
            </a:r>
            <a:r>
              <a:rPr lang="en-US" spc="30" dirty="0">
                <a:latin typeface="Arial"/>
                <a:cs typeface="Arial"/>
              </a:rPr>
              <a:t>Facilitates the access to the capital markets to access to sources of funding in better terms. </a:t>
            </a:r>
            <a:endParaRPr dirty="0">
              <a:latin typeface="Arial"/>
              <a:cs typeface="Arial"/>
            </a:endParaRPr>
          </a:p>
          <a:p>
            <a:pPr>
              <a:lnSpc>
                <a:spcPct val="100000"/>
              </a:lnSpc>
              <a:spcBef>
                <a:spcPts val="20"/>
              </a:spcBef>
            </a:pPr>
            <a:endParaRPr dirty="0">
              <a:latin typeface="Times New Roman"/>
              <a:cs typeface="Times New Roman"/>
            </a:endParaRPr>
          </a:p>
          <a:p>
            <a:pPr marL="108585" marR="6350" indent="-96520" algn="just">
              <a:lnSpc>
                <a:spcPct val="100000"/>
              </a:lnSpc>
            </a:pPr>
            <a:r>
              <a:rPr spc="-5" dirty="0">
                <a:latin typeface="Arial"/>
                <a:cs typeface="Arial"/>
              </a:rPr>
              <a:t>• </a:t>
            </a:r>
            <a:r>
              <a:rPr lang="en-US" spc="-5" dirty="0">
                <a:latin typeface="Arial"/>
                <a:cs typeface="Arial"/>
              </a:rPr>
              <a:t>Strengthens the reputation inside and outside the organization. </a:t>
            </a:r>
            <a:endParaRPr dirty="0">
              <a:latin typeface="Arial"/>
              <a:cs typeface="Arial"/>
            </a:endParaRPr>
          </a:p>
          <a:p>
            <a:pPr>
              <a:lnSpc>
                <a:spcPct val="100000"/>
              </a:lnSpc>
              <a:spcBef>
                <a:spcPts val="20"/>
              </a:spcBef>
            </a:pPr>
            <a:endParaRPr dirty="0">
              <a:latin typeface="Times New Roman"/>
              <a:cs typeface="Times New Roman"/>
            </a:endParaRPr>
          </a:p>
          <a:p>
            <a:pPr marL="108585" marR="5080" indent="-96520" algn="just">
              <a:lnSpc>
                <a:spcPct val="100000"/>
              </a:lnSpc>
            </a:pPr>
            <a:r>
              <a:rPr spc="-5" dirty="0">
                <a:latin typeface="Arial"/>
                <a:cs typeface="Arial"/>
              </a:rPr>
              <a:t>• </a:t>
            </a:r>
            <a:r>
              <a:rPr lang="en-US" spc="-30" dirty="0">
                <a:latin typeface="Arial"/>
                <a:cs typeface="Arial"/>
              </a:rPr>
              <a:t>A basic condition for the company</a:t>
            </a:r>
            <a:r>
              <a:rPr lang="es-PE" spc="-30" dirty="0">
                <a:latin typeface="Arial"/>
                <a:cs typeface="Arial"/>
              </a:rPr>
              <a:t> </a:t>
            </a:r>
            <a:r>
              <a:rPr lang="en-US" spc="-30" dirty="0">
                <a:latin typeface="Arial"/>
                <a:cs typeface="Arial"/>
              </a:rPr>
              <a:t>sustainability</a:t>
            </a:r>
            <a:r>
              <a:rPr lang="es-PE" spc="-30" dirty="0">
                <a:latin typeface="Arial"/>
                <a:cs typeface="Arial"/>
              </a:rPr>
              <a:t>. </a:t>
            </a:r>
            <a:endParaRPr dirty="0">
              <a:latin typeface="Arial"/>
              <a:cs typeface="Arial"/>
            </a:endParaRPr>
          </a:p>
        </p:txBody>
      </p:sp>
      <p:sp>
        <p:nvSpPr>
          <p:cNvPr id="4" name="3 Rectángulo"/>
          <p:cNvSpPr/>
          <p:nvPr/>
        </p:nvSpPr>
        <p:spPr>
          <a:xfrm>
            <a:off x="0" y="173449"/>
            <a:ext cx="6637283" cy="707886"/>
          </a:xfrm>
          <a:prstGeom prst="rect">
            <a:avLst/>
          </a:prstGeom>
          <a:solidFill>
            <a:schemeClr val="bg1"/>
          </a:solidFill>
        </p:spPr>
        <p:txBody>
          <a:bodyPr wrap="square">
            <a:spAutoFit/>
          </a:bodyPr>
          <a:lstStyle/>
          <a:p>
            <a:r>
              <a:rPr lang="en-US" sz="2000" spc="55" dirty="0" err="1">
                <a:latin typeface="Arial Black" panose="020B0A04020102020204" pitchFamily="34" charset="0"/>
              </a:rPr>
              <a:t>Ecopetrol</a:t>
            </a:r>
            <a:r>
              <a:rPr lang="en-US" sz="2000" spc="55" dirty="0">
                <a:latin typeface="Arial Black" panose="020B0A04020102020204" pitchFamily="34" charset="0"/>
              </a:rPr>
              <a:t> is committed with the Corporate Government practices </a:t>
            </a:r>
            <a:endParaRPr lang="es-PE" sz="2000" dirty="0">
              <a:latin typeface="Arial Black" panose="020B0A04020102020204" pitchFamily="34" charset="0"/>
            </a:endParaRPr>
          </a:p>
        </p:txBody>
      </p:sp>
      <p:sp>
        <p:nvSpPr>
          <p:cNvPr id="6" name="5 Rectángulo"/>
          <p:cNvSpPr/>
          <p:nvPr/>
        </p:nvSpPr>
        <p:spPr>
          <a:xfrm>
            <a:off x="6637283" y="173449"/>
            <a:ext cx="2065283" cy="353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object 13"/>
          <p:cNvSpPr txBox="1"/>
          <p:nvPr/>
        </p:nvSpPr>
        <p:spPr>
          <a:xfrm>
            <a:off x="8199927" y="2017984"/>
            <a:ext cx="577081" cy="4040184"/>
          </a:xfrm>
          <a:prstGeom prst="rect">
            <a:avLst/>
          </a:prstGeom>
          <a:solidFill>
            <a:srgbClr val="C3E1EB"/>
          </a:solidFill>
        </p:spPr>
        <p:txBody>
          <a:bodyPr vert="vert270" wrap="square" lIns="0" tIns="0" rIns="0" bIns="0" rtlCol="0">
            <a:spAutoFit/>
          </a:bodyPr>
          <a:lstStyle/>
          <a:p>
            <a:pPr algn="ctr">
              <a:lnSpc>
                <a:spcPts val="4530"/>
              </a:lnSpc>
            </a:pPr>
            <a:r>
              <a:rPr sz="3600" b="1" dirty="0" err="1">
                <a:latin typeface="Arial"/>
                <a:cs typeface="Arial"/>
              </a:rPr>
              <a:t>TRANS</a:t>
            </a:r>
            <a:r>
              <a:rPr sz="3600" b="1" spc="-200" dirty="0" err="1">
                <a:latin typeface="Arial"/>
                <a:cs typeface="Arial"/>
              </a:rPr>
              <a:t>P</a:t>
            </a:r>
            <a:r>
              <a:rPr sz="3600" b="1" dirty="0" err="1">
                <a:latin typeface="Arial"/>
                <a:cs typeface="Arial"/>
              </a:rPr>
              <a:t>AREN</a:t>
            </a:r>
            <a:r>
              <a:rPr lang="es-PE" sz="3600" b="1" dirty="0" err="1">
                <a:latin typeface="Arial"/>
                <a:cs typeface="Arial"/>
              </a:rPr>
              <a:t>CY</a:t>
            </a:r>
            <a:endParaRPr sz="3600" b="1" dirty="0">
              <a:latin typeface="Arial"/>
              <a:cs typeface="Arial"/>
            </a:endParaRPr>
          </a:p>
        </p:txBody>
      </p:sp>
      <p:sp>
        <p:nvSpPr>
          <p:cNvPr id="9" name="object 13"/>
          <p:cNvSpPr txBox="1"/>
          <p:nvPr/>
        </p:nvSpPr>
        <p:spPr>
          <a:xfrm>
            <a:off x="8857682" y="2317531"/>
            <a:ext cx="780983" cy="3441083"/>
          </a:xfrm>
          <a:prstGeom prst="rect">
            <a:avLst/>
          </a:prstGeom>
          <a:solidFill>
            <a:schemeClr val="bg1"/>
          </a:solidFill>
        </p:spPr>
        <p:txBody>
          <a:bodyPr vert="vert270" wrap="square" lIns="0" tIns="0" rIns="0" bIns="0" rtlCol="0">
            <a:spAutoFit/>
          </a:bodyPr>
          <a:lstStyle/>
          <a:p>
            <a:pPr marL="284480" marR="321945" algn="ctr">
              <a:lnSpc>
                <a:spcPct val="69900"/>
              </a:lnSpc>
              <a:spcBef>
                <a:spcPts val="900"/>
              </a:spcBef>
            </a:pPr>
            <a:r>
              <a:rPr lang="es-PE" sz="2400" b="1" dirty="0">
                <a:solidFill>
                  <a:srgbClr val="F16C08"/>
                </a:solidFill>
                <a:latin typeface="Arial"/>
                <a:cs typeface="Arial"/>
              </a:rPr>
              <a:t>TRUST IN OUR STAKEHOLDER GROUPS</a:t>
            </a:r>
            <a:endParaRPr sz="2400" b="1" dirty="0">
              <a:latin typeface="Arial"/>
              <a:cs typeface="Arial"/>
            </a:endParaRPr>
          </a:p>
        </p:txBody>
      </p:sp>
      <p:sp>
        <p:nvSpPr>
          <p:cNvPr id="7" name="6 Elipse"/>
          <p:cNvSpPr/>
          <p:nvPr/>
        </p:nvSpPr>
        <p:spPr>
          <a:xfrm>
            <a:off x="5975131" y="2017984"/>
            <a:ext cx="993227" cy="930167"/>
          </a:xfrm>
          <a:prstGeom prst="ellipse">
            <a:avLst/>
          </a:prstGeom>
          <a:solidFill>
            <a:srgbClr val="2B4B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900" b="1" dirty="0">
              <a:latin typeface="Arial Narrow" panose="020B0606020202030204" pitchFamily="34" charset="0"/>
            </a:endParaRPr>
          </a:p>
        </p:txBody>
      </p:sp>
      <p:sp>
        <p:nvSpPr>
          <p:cNvPr id="11" name="10 Elipse"/>
          <p:cNvSpPr/>
          <p:nvPr/>
        </p:nvSpPr>
        <p:spPr>
          <a:xfrm>
            <a:off x="5919950" y="3123675"/>
            <a:ext cx="993227" cy="930167"/>
          </a:xfrm>
          <a:prstGeom prst="ellipse">
            <a:avLst/>
          </a:prstGeom>
          <a:solidFill>
            <a:srgbClr val="2B4B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Elipse"/>
          <p:cNvSpPr/>
          <p:nvPr/>
        </p:nvSpPr>
        <p:spPr>
          <a:xfrm>
            <a:off x="6291011" y="4166486"/>
            <a:ext cx="993227" cy="930167"/>
          </a:xfrm>
          <a:prstGeom prst="ellipse">
            <a:avLst/>
          </a:prstGeom>
          <a:solidFill>
            <a:srgbClr val="2B4B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Elipse"/>
          <p:cNvSpPr/>
          <p:nvPr/>
        </p:nvSpPr>
        <p:spPr>
          <a:xfrm>
            <a:off x="7063521" y="4988918"/>
            <a:ext cx="993227" cy="930167"/>
          </a:xfrm>
          <a:prstGeom prst="ellipse">
            <a:avLst/>
          </a:prstGeom>
          <a:solidFill>
            <a:srgbClr val="2B4B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5975131" y="2317531"/>
            <a:ext cx="1052211" cy="215444"/>
          </a:xfrm>
          <a:prstGeom prst="rect">
            <a:avLst/>
          </a:prstGeom>
        </p:spPr>
        <p:txBody>
          <a:bodyPr wrap="none">
            <a:spAutoFit/>
          </a:bodyPr>
          <a:lstStyle/>
          <a:p>
            <a:pPr marL="12700" marR="5080">
              <a:lnSpc>
                <a:spcPct val="100000"/>
              </a:lnSpc>
            </a:pPr>
            <a:r>
              <a:rPr lang="es-PE" sz="800" b="1" dirty="0" err="1">
                <a:solidFill>
                  <a:srgbClr val="FFFFFF"/>
                </a:solidFill>
                <a:latin typeface="Arial"/>
                <a:cs typeface="Arial"/>
              </a:rPr>
              <a:t>GOBERNABILITY</a:t>
            </a:r>
            <a:endParaRPr lang="es-PE" sz="800" b="1" dirty="0">
              <a:solidFill>
                <a:srgbClr val="FFFFFF"/>
              </a:solidFill>
              <a:latin typeface="Arial"/>
              <a:cs typeface="Arial"/>
            </a:endParaRPr>
          </a:p>
        </p:txBody>
      </p:sp>
      <p:sp>
        <p:nvSpPr>
          <p:cNvPr id="17" name="object 10"/>
          <p:cNvSpPr txBox="1"/>
          <p:nvPr/>
        </p:nvSpPr>
        <p:spPr>
          <a:xfrm>
            <a:off x="5942644" y="3404817"/>
            <a:ext cx="970533" cy="415498"/>
          </a:xfrm>
          <a:prstGeom prst="rect">
            <a:avLst/>
          </a:prstGeom>
        </p:spPr>
        <p:txBody>
          <a:bodyPr vert="horz" wrap="square" lIns="0" tIns="0" rIns="0" bIns="0" rtlCol="0">
            <a:spAutoFit/>
          </a:bodyPr>
          <a:lstStyle/>
          <a:p>
            <a:pPr marL="12700" marR="5080" algn="ctr">
              <a:lnSpc>
                <a:spcPct val="100000"/>
              </a:lnSpc>
            </a:pPr>
            <a:r>
              <a:rPr lang="es-PE" sz="900" spc="-90" dirty="0">
                <a:solidFill>
                  <a:srgbClr val="FFFFFF"/>
                </a:solidFill>
                <a:latin typeface="Arial"/>
                <a:cs typeface="Arial"/>
              </a:rPr>
              <a:t>COMPREHENSIVE MANAGEMENT SYSTEM </a:t>
            </a:r>
            <a:endParaRPr sz="900" dirty="0">
              <a:latin typeface="Arial"/>
              <a:cs typeface="Arial"/>
            </a:endParaRPr>
          </a:p>
        </p:txBody>
      </p:sp>
      <p:sp>
        <p:nvSpPr>
          <p:cNvPr id="18" name="object 11"/>
          <p:cNvSpPr txBox="1"/>
          <p:nvPr/>
        </p:nvSpPr>
        <p:spPr>
          <a:xfrm>
            <a:off x="6475396" y="4524682"/>
            <a:ext cx="637351" cy="184666"/>
          </a:xfrm>
          <a:prstGeom prst="rect">
            <a:avLst/>
          </a:prstGeom>
        </p:spPr>
        <p:txBody>
          <a:bodyPr vert="horz" wrap="square" lIns="0" tIns="0" rIns="0" bIns="0" rtlCol="0">
            <a:spAutoFit/>
          </a:bodyPr>
          <a:lstStyle/>
          <a:p>
            <a:pPr marL="12700" algn="ctr">
              <a:lnSpc>
                <a:spcPct val="100000"/>
              </a:lnSpc>
            </a:pPr>
            <a:r>
              <a:rPr lang="es-PE" sz="1200" spc="-85" dirty="0">
                <a:solidFill>
                  <a:srgbClr val="FFFFFF"/>
                </a:solidFill>
                <a:latin typeface="Arial"/>
                <a:cs typeface="Arial"/>
              </a:rPr>
              <a:t>ETHICS</a:t>
            </a:r>
            <a:endParaRPr sz="1200" dirty="0">
              <a:latin typeface="Arial"/>
              <a:cs typeface="Arial"/>
            </a:endParaRPr>
          </a:p>
        </p:txBody>
      </p:sp>
      <p:sp>
        <p:nvSpPr>
          <p:cNvPr id="19" name="object 12"/>
          <p:cNvSpPr txBox="1"/>
          <p:nvPr/>
        </p:nvSpPr>
        <p:spPr>
          <a:xfrm>
            <a:off x="7153337" y="5096653"/>
            <a:ext cx="815975" cy="677108"/>
          </a:xfrm>
          <a:prstGeom prst="rect">
            <a:avLst/>
          </a:prstGeom>
        </p:spPr>
        <p:txBody>
          <a:bodyPr vert="horz" wrap="square" lIns="0" tIns="0" rIns="0" bIns="0" rtlCol="0">
            <a:spAutoFit/>
          </a:bodyPr>
          <a:lstStyle/>
          <a:p>
            <a:pPr marL="12700" marR="5080" indent="33020" algn="ctr">
              <a:lnSpc>
                <a:spcPct val="100000"/>
              </a:lnSpc>
            </a:pPr>
            <a:r>
              <a:rPr lang="es-PE" sz="1100" spc="-90" dirty="0">
                <a:solidFill>
                  <a:srgbClr val="FFFFFF"/>
                </a:solidFill>
                <a:latin typeface="Arial"/>
                <a:cs typeface="Arial"/>
              </a:rPr>
              <a:t>CONTROL AND PRVENTION SYSTEM </a:t>
            </a:r>
            <a:endParaRPr sz="1100" dirty="0">
              <a:latin typeface="Arial"/>
              <a:cs typeface="Arial"/>
            </a:endParaRPr>
          </a:p>
        </p:txBody>
      </p:sp>
    </p:spTree>
    <p:extLst>
      <p:ext uri="{BB962C8B-B14F-4D97-AF65-F5344CB8AC3E}">
        <p14:creationId xmlns:p14="http://schemas.microsoft.com/office/powerpoint/2010/main" val="484842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35" t="11565" r="19497" b="7391"/>
          <a:stretch/>
        </p:blipFill>
        <p:spPr bwMode="auto">
          <a:xfrm>
            <a:off x="0" y="10426"/>
            <a:ext cx="9721850" cy="684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28697" y="173914"/>
            <a:ext cx="9472503" cy="1061829"/>
          </a:xfrm>
          <a:prstGeom prst="rect">
            <a:avLst/>
          </a:prstGeom>
          <a:solidFill>
            <a:schemeClr val="bg1"/>
          </a:solidFill>
        </p:spPr>
        <p:txBody>
          <a:bodyPr wrap="square">
            <a:spAutoFit/>
          </a:bodyPr>
          <a:lstStyle/>
          <a:p>
            <a:pPr marL="12700" marR="5080" algn="just"/>
            <a:r>
              <a:rPr lang="en-US" sz="2100" spc="60" dirty="0">
                <a:latin typeface="Arial Black" panose="020B0A04020102020204" pitchFamily="34" charset="0"/>
                <a:cs typeface="Arial"/>
              </a:rPr>
              <a:t>Our good government code compiles the best practices that generate trust in the stakeholder groups and in the market in general </a:t>
            </a:r>
            <a:endParaRPr lang="en-US" sz="2100" dirty="0">
              <a:latin typeface="Arial Black" panose="020B0A04020102020204" pitchFamily="34" charset="0"/>
              <a:cs typeface="Arial"/>
            </a:endParaRPr>
          </a:p>
        </p:txBody>
      </p:sp>
      <p:sp>
        <p:nvSpPr>
          <p:cNvPr id="7" name="object 3"/>
          <p:cNvSpPr txBox="1">
            <a:spLocks/>
          </p:cNvSpPr>
          <p:nvPr/>
        </p:nvSpPr>
        <p:spPr>
          <a:xfrm>
            <a:off x="3711382" y="1821559"/>
            <a:ext cx="5495680" cy="3739485"/>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188913">
              <a:lnSpc>
                <a:spcPct val="100000"/>
              </a:lnSpc>
              <a:tabLst>
                <a:tab pos="3101340" algn="l"/>
              </a:tabLst>
            </a:pPr>
            <a:r>
              <a:rPr lang="en-US" sz="1800" spc="-20" dirty="0">
                <a:latin typeface="Arial" panose="020B0604020202020204" pitchFamily="34" charset="0"/>
                <a:cs typeface="Arial" panose="020B0604020202020204" pitchFamily="34" charset="0"/>
              </a:rPr>
              <a:t>Rights and equal treatment to the shareholders </a:t>
            </a:r>
          </a:p>
          <a:p>
            <a:pPr marL="361950" indent="-188913" algn="just">
              <a:lnSpc>
                <a:spcPct val="100000"/>
              </a:lnSpc>
              <a:spcBef>
                <a:spcPts val="600"/>
              </a:spcBef>
              <a:tabLst>
                <a:tab pos="3101340" algn="l"/>
              </a:tabLst>
            </a:pPr>
            <a:r>
              <a:rPr lang="en-US" sz="1800" spc="-20" dirty="0">
                <a:latin typeface="Arial" panose="020B0604020202020204" pitchFamily="34" charset="0"/>
                <a:cs typeface="Arial" panose="020B0604020202020204" pitchFamily="34" charset="0"/>
              </a:rPr>
              <a:t>Shareholders General Assembly </a:t>
            </a:r>
          </a:p>
          <a:p>
            <a:pPr marL="361950" indent="-188913">
              <a:lnSpc>
                <a:spcPct val="100000"/>
              </a:lnSpc>
              <a:spcBef>
                <a:spcPts val="600"/>
              </a:spcBef>
              <a:tabLst>
                <a:tab pos="3101340" algn="l"/>
              </a:tabLst>
            </a:pPr>
            <a:r>
              <a:rPr lang="en-US" sz="1800" spc="30" dirty="0">
                <a:latin typeface="Arial" panose="020B0604020202020204" pitchFamily="34" charset="0"/>
                <a:cs typeface="Arial" panose="020B0604020202020204" pitchFamily="34" charset="0"/>
              </a:rPr>
              <a:t>Board of Directors </a:t>
            </a:r>
          </a:p>
          <a:p>
            <a:pPr marL="361950" indent="-188913">
              <a:lnSpc>
                <a:spcPct val="100000"/>
              </a:lnSpc>
              <a:spcBef>
                <a:spcPts val="600"/>
              </a:spcBef>
              <a:tabLst>
                <a:tab pos="3101340" algn="l"/>
              </a:tabLst>
            </a:pPr>
            <a:r>
              <a:rPr lang="en-US" sz="1800" spc="25" dirty="0">
                <a:latin typeface="Arial" panose="020B0604020202020204" pitchFamily="34" charset="0"/>
                <a:cs typeface="Arial" panose="020B0604020202020204" pitchFamily="34" charset="0"/>
              </a:rPr>
              <a:t>Chief executive and other executives</a:t>
            </a:r>
          </a:p>
          <a:p>
            <a:pPr marL="361950" indent="-188913">
              <a:lnSpc>
                <a:spcPct val="100000"/>
              </a:lnSpc>
              <a:spcBef>
                <a:spcPts val="600"/>
              </a:spcBef>
              <a:tabLst>
                <a:tab pos="3101340" algn="l"/>
              </a:tabLst>
            </a:pPr>
            <a:r>
              <a:rPr lang="en-US" sz="1800" dirty="0">
                <a:latin typeface="Arial" panose="020B0604020202020204" pitchFamily="34" charset="0"/>
                <a:cs typeface="Arial" panose="020B0604020202020204" pitchFamily="34" charset="0"/>
              </a:rPr>
              <a:t>Corporate Social Responsibility</a:t>
            </a:r>
          </a:p>
          <a:p>
            <a:pPr marL="361950" marR="372110" indent="-188913">
              <a:lnSpc>
                <a:spcPct val="100000"/>
              </a:lnSpc>
              <a:spcBef>
                <a:spcPts val="600"/>
              </a:spcBef>
              <a:tabLst>
                <a:tab pos="3101340" algn="l"/>
              </a:tabLst>
            </a:pPr>
            <a:r>
              <a:rPr lang="en-US" sz="1800" spc="30" dirty="0">
                <a:latin typeface="Arial" panose="020B0604020202020204" pitchFamily="34" charset="0"/>
                <a:cs typeface="Arial" panose="020B0604020202020204" pitchFamily="34" charset="0"/>
              </a:rPr>
              <a:t>Transparency, fluency and integrity of the communication and information </a:t>
            </a:r>
          </a:p>
          <a:p>
            <a:pPr marL="361950" indent="-188913">
              <a:lnSpc>
                <a:spcPct val="100000"/>
              </a:lnSpc>
              <a:spcBef>
                <a:spcPts val="600"/>
              </a:spcBef>
              <a:tabLst>
                <a:tab pos="3101340" algn="l"/>
              </a:tabLst>
            </a:pPr>
            <a:r>
              <a:rPr lang="en-US" sz="1800" spc="60" dirty="0">
                <a:latin typeface="Arial" panose="020B0604020202020204" pitchFamily="34" charset="0"/>
                <a:cs typeface="Arial" panose="020B0604020202020204" pitchFamily="34" charset="0"/>
              </a:rPr>
              <a:t>Control </a:t>
            </a:r>
          </a:p>
          <a:p>
            <a:pPr marL="361950" indent="-188913">
              <a:lnSpc>
                <a:spcPct val="100000"/>
              </a:lnSpc>
              <a:spcBef>
                <a:spcPts val="600"/>
              </a:spcBef>
              <a:tabLst>
                <a:tab pos="3101340" algn="l"/>
              </a:tabLst>
            </a:pPr>
            <a:r>
              <a:rPr lang="en-US" sz="1800" spc="35" dirty="0">
                <a:latin typeface="Arial" panose="020B0604020202020204" pitchFamily="34" charset="0"/>
                <a:cs typeface="Arial" panose="020B0604020202020204" pitchFamily="34" charset="0"/>
              </a:rPr>
              <a:t>Conflict of interest </a:t>
            </a:r>
          </a:p>
          <a:p>
            <a:pPr marL="361950" indent="-188913">
              <a:lnSpc>
                <a:spcPct val="100000"/>
              </a:lnSpc>
              <a:spcBef>
                <a:spcPts val="600"/>
              </a:spcBef>
              <a:tabLst>
                <a:tab pos="3101340" algn="l"/>
              </a:tabLst>
            </a:pPr>
            <a:r>
              <a:rPr lang="en-US" sz="1800" spc="20" dirty="0">
                <a:latin typeface="Arial" panose="020B0604020202020204" pitchFamily="34" charset="0"/>
                <a:cs typeface="Arial" panose="020B0604020202020204" pitchFamily="34" charset="0"/>
              </a:rPr>
              <a:t>Mechanisms of disputes resolution</a:t>
            </a:r>
          </a:p>
          <a:p>
            <a:pPr marL="361950" indent="-188913">
              <a:lnSpc>
                <a:spcPct val="100000"/>
              </a:lnSpc>
              <a:spcBef>
                <a:spcPts val="600"/>
              </a:spcBef>
              <a:tabLst>
                <a:tab pos="3101340" algn="l"/>
              </a:tabLst>
            </a:pPr>
            <a:r>
              <a:rPr lang="en-US" sz="1800" spc="-40" dirty="0">
                <a:latin typeface="Arial" panose="020B0604020202020204" pitchFamily="34" charset="0"/>
                <a:cs typeface="Arial" panose="020B0604020202020204" pitchFamily="34" charset="0"/>
              </a:rPr>
              <a:t>Securities negotiation </a:t>
            </a:r>
            <a:endParaRPr lang="en-US" sz="1800" spc="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5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1" t="16087" r="19701" b="2521"/>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400" y="173448"/>
            <a:ext cx="8889178" cy="738664"/>
          </a:xfrm>
          <a:prstGeom prst="rect">
            <a:avLst/>
          </a:prstGeom>
          <a:solidFill>
            <a:schemeClr val="bg1"/>
          </a:solidFill>
        </p:spPr>
        <p:txBody>
          <a:bodyPr wrap="square">
            <a:spAutoFit/>
          </a:bodyPr>
          <a:lstStyle/>
          <a:p>
            <a:r>
              <a:rPr lang="en-US" sz="2100" spc="85" dirty="0">
                <a:latin typeface="Arial Black" panose="020B0A04020102020204" pitchFamily="34" charset="0"/>
              </a:rPr>
              <a:t>We keep a commitment with our stakeholder groups: Providers and contractors </a:t>
            </a:r>
            <a:endParaRPr lang="es-PE" sz="2100" dirty="0">
              <a:latin typeface="Arial Black" panose="020B0A04020102020204" pitchFamily="34" charset="0"/>
            </a:endParaRPr>
          </a:p>
        </p:txBody>
      </p:sp>
      <p:sp>
        <p:nvSpPr>
          <p:cNvPr id="6" name="object 25"/>
          <p:cNvSpPr txBox="1"/>
          <p:nvPr/>
        </p:nvSpPr>
        <p:spPr>
          <a:xfrm>
            <a:off x="474371" y="1204249"/>
            <a:ext cx="4680954" cy="584775"/>
          </a:xfrm>
          <a:prstGeom prst="rect">
            <a:avLst/>
          </a:prstGeom>
          <a:solidFill>
            <a:schemeClr val="bg1"/>
          </a:solidFill>
        </p:spPr>
        <p:txBody>
          <a:bodyPr vert="horz" wrap="square" lIns="0" tIns="0" rIns="0" bIns="0" rtlCol="0">
            <a:spAutoFit/>
          </a:bodyPr>
          <a:lstStyle/>
          <a:p>
            <a:pPr marL="12700">
              <a:lnSpc>
                <a:spcPct val="100000"/>
              </a:lnSpc>
            </a:pPr>
            <a:r>
              <a:rPr lang="en-US" sz="1900" spc="10" dirty="0">
                <a:latin typeface="Arial Black" panose="020B0A04020102020204" pitchFamily="34" charset="0"/>
                <a:cs typeface="Arial"/>
              </a:rPr>
              <a:t>We continue increasing our regional and national recruitment </a:t>
            </a:r>
            <a:endParaRPr sz="1900" dirty="0">
              <a:latin typeface="Arial Black" panose="020B0A04020102020204" pitchFamily="34" charset="0"/>
              <a:cs typeface="Arial"/>
            </a:endParaRPr>
          </a:p>
        </p:txBody>
      </p:sp>
      <p:sp>
        <p:nvSpPr>
          <p:cNvPr id="7" name="object 4"/>
          <p:cNvSpPr txBox="1"/>
          <p:nvPr/>
        </p:nvSpPr>
        <p:spPr>
          <a:xfrm>
            <a:off x="986348" y="2328833"/>
            <a:ext cx="1236590" cy="709168"/>
          </a:xfrm>
          <a:prstGeom prst="rect">
            <a:avLst/>
          </a:prstGeom>
          <a:solidFill>
            <a:schemeClr val="bg1"/>
          </a:solidFill>
        </p:spPr>
        <p:txBody>
          <a:bodyPr vert="horz" wrap="square" lIns="0" tIns="0" rIns="0" bIns="0" rtlCol="0">
            <a:spAutoFit/>
          </a:bodyPr>
          <a:lstStyle/>
          <a:p>
            <a:pPr marL="12700" marR="5080">
              <a:lnSpc>
                <a:spcPct val="143600"/>
              </a:lnSpc>
            </a:pPr>
            <a:r>
              <a:rPr sz="1600" spc="-180" dirty="0">
                <a:latin typeface="Arial"/>
                <a:cs typeface="Arial"/>
              </a:rPr>
              <a:t>R</a:t>
            </a:r>
            <a:r>
              <a:rPr sz="1600" spc="-135" dirty="0">
                <a:latin typeface="Arial"/>
                <a:cs typeface="Arial"/>
              </a:rPr>
              <a:t>e</a:t>
            </a:r>
            <a:r>
              <a:rPr sz="1600" spc="-30" dirty="0">
                <a:latin typeface="Arial"/>
                <a:cs typeface="Arial"/>
              </a:rPr>
              <a:t>gion</a:t>
            </a:r>
            <a:r>
              <a:rPr sz="1600" spc="-45" dirty="0">
                <a:latin typeface="Arial"/>
                <a:cs typeface="Arial"/>
              </a:rPr>
              <a:t>a</a:t>
            </a:r>
            <a:r>
              <a:rPr sz="1600" spc="275" dirty="0">
                <a:latin typeface="Arial"/>
                <a:cs typeface="Arial"/>
              </a:rPr>
              <a:t>l  </a:t>
            </a:r>
            <a:r>
              <a:rPr sz="1600" spc="-125" dirty="0">
                <a:latin typeface="Arial"/>
                <a:cs typeface="Arial"/>
              </a:rPr>
              <a:t>N</a:t>
            </a:r>
            <a:r>
              <a:rPr sz="1600" spc="-100" dirty="0">
                <a:latin typeface="Arial"/>
                <a:cs typeface="Arial"/>
              </a:rPr>
              <a:t>a</a:t>
            </a:r>
            <a:r>
              <a:rPr lang="en-US" sz="1600" spc="10" dirty="0">
                <a:latin typeface="Arial"/>
                <a:cs typeface="Arial"/>
              </a:rPr>
              <a:t>tional</a:t>
            </a:r>
            <a:endParaRPr lang="en-US" sz="1600" dirty="0">
              <a:latin typeface="Arial"/>
              <a:cs typeface="Arial"/>
            </a:endParaRPr>
          </a:p>
        </p:txBody>
      </p:sp>
      <p:sp>
        <p:nvSpPr>
          <p:cNvPr id="8" name="object 31"/>
          <p:cNvSpPr txBox="1"/>
          <p:nvPr/>
        </p:nvSpPr>
        <p:spPr>
          <a:xfrm>
            <a:off x="9105983" y="2167533"/>
            <a:ext cx="218008" cy="2408555"/>
          </a:xfrm>
          <a:prstGeom prst="rect">
            <a:avLst/>
          </a:prstGeom>
          <a:solidFill>
            <a:schemeClr val="bg1"/>
          </a:solidFill>
        </p:spPr>
        <p:txBody>
          <a:bodyPr vert="vert270" wrap="square" lIns="0" tIns="0" rIns="0" bIns="0" rtlCol="0">
            <a:spAutoFit/>
          </a:bodyPr>
          <a:lstStyle/>
          <a:p>
            <a:pPr marL="12700">
              <a:lnSpc>
                <a:spcPts val="1705"/>
              </a:lnSpc>
            </a:pPr>
            <a:r>
              <a:rPr lang="en-US" sz="1600" spc="-5" dirty="0">
                <a:latin typeface="Arial"/>
                <a:cs typeface="Arial"/>
              </a:rPr>
              <a:t>Billions</a:t>
            </a:r>
            <a:r>
              <a:rPr lang="es-PE" sz="1600" spc="-5" dirty="0">
                <a:latin typeface="Arial"/>
                <a:cs typeface="Arial"/>
              </a:rPr>
              <a:t> of pesos </a:t>
            </a:r>
            <a:endParaRPr sz="1600" dirty="0">
              <a:latin typeface="Arial"/>
              <a:cs typeface="Arial"/>
            </a:endParaRPr>
          </a:p>
        </p:txBody>
      </p:sp>
      <p:sp>
        <p:nvSpPr>
          <p:cNvPr id="9" name="object 34"/>
          <p:cNvSpPr txBox="1"/>
          <p:nvPr/>
        </p:nvSpPr>
        <p:spPr>
          <a:xfrm>
            <a:off x="186334" y="5378094"/>
            <a:ext cx="8516232" cy="597599"/>
          </a:xfrm>
          <a:prstGeom prst="rect">
            <a:avLst/>
          </a:prstGeom>
          <a:solidFill>
            <a:schemeClr val="bg1"/>
          </a:solidFill>
        </p:spPr>
        <p:txBody>
          <a:bodyPr vert="horz" wrap="square" lIns="0" tIns="0" rIns="0" bIns="0" rtlCol="0">
            <a:spAutoFit/>
          </a:bodyPr>
          <a:lstStyle/>
          <a:p>
            <a:pPr marL="12700">
              <a:lnSpc>
                <a:spcPct val="100000"/>
              </a:lnSpc>
            </a:pPr>
            <a:r>
              <a:rPr lang="en-US" sz="2000" b="1" spc="-75" dirty="0">
                <a:latin typeface="Arial"/>
                <a:cs typeface="Arial"/>
              </a:rPr>
              <a:t>Providers Development </a:t>
            </a:r>
            <a:endParaRPr sz="2000" dirty="0">
              <a:latin typeface="Arial"/>
              <a:cs typeface="Arial"/>
            </a:endParaRPr>
          </a:p>
          <a:p>
            <a:pPr marL="12700">
              <a:lnSpc>
                <a:spcPct val="100000"/>
              </a:lnSpc>
              <a:spcBef>
                <a:spcPts val="110"/>
              </a:spcBef>
            </a:pPr>
            <a:r>
              <a:rPr lang="en-US" sz="1800" spc="-5" dirty="0">
                <a:latin typeface="Arial"/>
                <a:cs typeface="Arial"/>
              </a:rPr>
              <a:t>With an investment of </a:t>
            </a:r>
            <a:r>
              <a:rPr lang="en-US" spc="-20" dirty="0">
                <a:solidFill>
                  <a:srgbClr val="F16C08"/>
                </a:solidFill>
                <a:latin typeface="Arial"/>
                <a:cs typeface="Arial"/>
              </a:rPr>
              <a:t>$6.489  millions </a:t>
            </a:r>
            <a:r>
              <a:rPr lang="en-US" spc="-25" dirty="0">
                <a:latin typeface="Arial"/>
                <a:cs typeface="Arial"/>
              </a:rPr>
              <a:t>we benefit in 2011 to </a:t>
            </a:r>
            <a:r>
              <a:rPr lang="en-US" spc="-20" dirty="0">
                <a:solidFill>
                  <a:srgbClr val="F16C08"/>
                </a:solidFill>
                <a:latin typeface="Arial"/>
                <a:cs typeface="Arial"/>
              </a:rPr>
              <a:t>530 </a:t>
            </a:r>
            <a:r>
              <a:rPr lang="en-US" spc="-5" dirty="0">
                <a:latin typeface="Arial"/>
                <a:cs typeface="Arial"/>
              </a:rPr>
              <a:t>providers </a:t>
            </a:r>
            <a:endParaRPr spc="-5" dirty="0">
              <a:latin typeface="Arial"/>
              <a:cs typeface="Arial"/>
            </a:endParaRPr>
          </a:p>
        </p:txBody>
      </p:sp>
    </p:spTree>
    <p:extLst>
      <p:ext uri="{BB962C8B-B14F-4D97-AF65-F5344CB8AC3E}">
        <p14:creationId xmlns:p14="http://schemas.microsoft.com/office/powerpoint/2010/main" val="254603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1" t="18522" r="19497" b="2870"/>
          <a:stretch/>
        </p:blipFill>
        <p:spPr bwMode="auto">
          <a:xfrm>
            <a:off x="19878" y="39756"/>
            <a:ext cx="9662215" cy="681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1410" y="141943"/>
            <a:ext cx="8887638" cy="738664"/>
          </a:xfrm>
          <a:prstGeom prst="rect">
            <a:avLst/>
          </a:prstGeom>
          <a:solidFill>
            <a:schemeClr val="bg1"/>
          </a:solidFill>
        </p:spPr>
        <p:txBody>
          <a:bodyPr wrap="square">
            <a:spAutoFit/>
          </a:bodyPr>
          <a:lstStyle/>
          <a:p>
            <a:r>
              <a:rPr lang="en-US" sz="2100" spc="-45" dirty="0">
                <a:latin typeface="Arial Black" panose="020B0A04020102020204" pitchFamily="34" charset="0"/>
              </a:rPr>
              <a:t>We keep a commitment with our stakeholder groups: Society and community </a:t>
            </a:r>
            <a:endParaRPr lang="es-PE" sz="2100" dirty="0">
              <a:latin typeface="Arial Black" panose="020B0A04020102020204" pitchFamily="34" charset="0"/>
            </a:endParaRPr>
          </a:p>
        </p:txBody>
      </p:sp>
      <p:sp>
        <p:nvSpPr>
          <p:cNvPr id="6" name="object 15"/>
          <p:cNvSpPr txBox="1"/>
          <p:nvPr/>
        </p:nvSpPr>
        <p:spPr>
          <a:xfrm>
            <a:off x="618540" y="1405961"/>
            <a:ext cx="7458075" cy="307777"/>
          </a:xfrm>
          <a:prstGeom prst="rect">
            <a:avLst/>
          </a:prstGeom>
          <a:solidFill>
            <a:schemeClr val="bg1"/>
          </a:solidFill>
        </p:spPr>
        <p:txBody>
          <a:bodyPr vert="horz" wrap="square" lIns="0" tIns="0" rIns="0" bIns="0" rtlCol="0">
            <a:spAutoFit/>
          </a:bodyPr>
          <a:lstStyle/>
          <a:p>
            <a:pPr marL="12700" algn="just">
              <a:lnSpc>
                <a:spcPct val="100000"/>
              </a:lnSpc>
            </a:pPr>
            <a:r>
              <a:rPr lang="en-US" sz="2000" b="1" spc="35" dirty="0">
                <a:latin typeface="Arial"/>
                <a:cs typeface="Arial"/>
              </a:rPr>
              <a:t>We have increased the social investment in a </a:t>
            </a:r>
            <a:r>
              <a:rPr lang="en-US" sz="2000" b="1" spc="-60" dirty="0">
                <a:solidFill>
                  <a:srgbClr val="FF5F00"/>
                </a:solidFill>
                <a:latin typeface="Arial"/>
                <a:cs typeface="Arial"/>
              </a:rPr>
              <a:t>35% </a:t>
            </a:r>
            <a:endParaRPr sz="1550" b="1" dirty="0">
              <a:latin typeface="Times New Roman"/>
              <a:cs typeface="Times New Roman"/>
            </a:endParaRPr>
          </a:p>
        </p:txBody>
      </p:sp>
      <p:sp>
        <p:nvSpPr>
          <p:cNvPr id="7" name="object 22"/>
          <p:cNvSpPr txBox="1"/>
          <p:nvPr/>
        </p:nvSpPr>
        <p:spPr>
          <a:xfrm>
            <a:off x="8939048" y="2434107"/>
            <a:ext cx="192360" cy="1554569"/>
          </a:xfrm>
          <a:prstGeom prst="rect">
            <a:avLst/>
          </a:prstGeom>
          <a:solidFill>
            <a:schemeClr val="bg1"/>
          </a:solidFill>
        </p:spPr>
        <p:txBody>
          <a:bodyPr vert="vert270" wrap="square" lIns="0" tIns="0" rIns="0" bIns="0" rtlCol="0">
            <a:spAutoFit/>
          </a:bodyPr>
          <a:lstStyle/>
          <a:p>
            <a:pPr marL="12700">
              <a:lnSpc>
                <a:spcPts val="1510"/>
              </a:lnSpc>
            </a:pPr>
            <a:r>
              <a:rPr lang="es-PE" sz="1400" dirty="0">
                <a:latin typeface="Arial"/>
                <a:cs typeface="Arial"/>
              </a:rPr>
              <a:t> </a:t>
            </a:r>
            <a:r>
              <a:rPr lang="en-US" sz="1400" dirty="0">
                <a:latin typeface="Arial"/>
                <a:cs typeface="Arial"/>
              </a:rPr>
              <a:t>Millions of pesos </a:t>
            </a:r>
            <a:endParaRPr sz="1400" dirty="0">
              <a:latin typeface="Arial"/>
              <a:cs typeface="Arial"/>
            </a:endParaRPr>
          </a:p>
        </p:txBody>
      </p:sp>
      <p:sp>
        <p:nvSpPr>
          <p:cNvPr id="8" name="object 23"/>
          <p:cNvSpPr txBox="1"/>
          <p:nvPr/>
        </p:nvSpPr>
        <p:spPr>
          <a:xfrm>
            <a:off x="689253" y="4869972"/>
            <a:ext cx="5207050" cy="1159292"/>
          </a:xfrm>
          <a:prstGeom prst="rect">
            <a:avLst/>
          </a:prstGeom>
          <a:solidFill>
            <a:schemeClr val="bg1"/>
          </a:solidFill>
        </p:spPr>
        <p:txBody>
          <a:bodyPr vert="horz" wrap="square" lIns="0" tIns="0" rIns="0" bIns="0" rtlCol="0">
            <a:spAutoFit/>
          </a:bodyPr>
          <a:lstStyle/>
          <a:p>
            <a:pPr marL="13335">
              <a:lnSpc>
                <a:spcPct val="100000"/>
              </a:lnSpc>
            </a:pPr>
            <a:r>
              <a:rPr lang="en-US" sz="1800" b="1" spc="-75" dirty="0">
                <a:latin typeface="Arial"/>
                <a:cs typeface="Arial"/>
              </a:rPr>
              <a:t>Investment lines</a:t>
            </a:r>
            <a:r>
              <a:rPr sz="1800" b="1" spc="-75" dirty="0">
                <a:latin typeface="Arial"/>
                <a:cs typeface="Arial"/>
              </a:rPr>
              <a:t>:</a:t>
            </a:r>
            <a:endParaRPr sz="1800" dirty="0">
              <a:latin typeface="Arial"/>
              <a:cs typeface="Arial"/>
            </a:endParaRPr>
          </a:p>
          <a:p>
            <a:pPr marL="228600" indent="-215900">
              <a:lnSpc>
                <a:spcPct val="100000"/>
              </a:lnSpc>
              <a:spcBef>
                <a:spcPts val="160"/>
              </a:spcBef>
              <a:buClr>
                <a:srgbClr val="F16C08"/>
              </a:buClr>
              <a:buChar char="*"/>
              <a:tabLst>
                <a:tab pos="229235" algn="l"/>
              </a:tabLst>
            </a:pPr>
            <a:r>
              <a:rPr lang="en-US" sz="1800" spc="85" dirty="0">
                <a:latin typeface="Arial"/>
                <a:cs typeface="Arial"/>
              </a:rPr>
              <a:t>Education and Culture </a:t>
            </a:r>
            <a:r>
              <a:rPr sz="1800" spc="85" dirty="0">
                <a:latin typeface="Arial"/>
                <a:cs typeface="Arial"/>
              </a:rPr>
              <a:t> </a:t>
            </a:r>
            <a:r>
              <a:rPr sz="1800" spc="-20" dirty="0">
                <a:solidFill>
                  <a:srgbClr val="F16C08"/>
                </a:solidFill>
                <a:latin typeface="Arial"/>
                <a:cs typeface="Arial"/>
              </a:rPr>
              <a:t>$54.413</a:t>
            </a:r>
            <a:r>
              <a:rPr sz="1800" spc="270" dirty="0">
                <a:solidFill>
                  <a:srgbClr val="F16C08"/>
                </a:solidFill>
                <a:latin typeface="Arial"/>
                <a:cs typeface="Arial"/>
              </a:rPr>
              <a:t> </a:t>
            </a:r>
            <a:r>
              <a:rPr sz="1800" spc="45" dirty="0">
                <a:solidFill>
                  <a:srgbClr val="F16C08"/>
                </a:solidFill>
                <a:latin typeface="Arial"/>
                <a:cs typeface="Arial"/>
              </a:rPr>
              <a:t>mill</a:t>
            </a:r>
            <a:r>
              <a:rPr lang="en-US" sz="1800" spc="45" dirty="0">
                <a:solidFill>
                  <a:srgbClr val="F16C08"/>
                </a:solidFill>
                <a:latin typeface="Arial"/>
                <a:cs typeface="Arial"/>
              </a:rPr>
              <a:t>ions</a:t>
            </a:r>
            <a:endParaRPr lang="en-US" sz="1800" dirty="0">
              <a:latin typeface="Arial"/>
              <a:cs typeface="Arial"/>
            </a:endParaRPr>
          </a:p>
          <a:p>
            <a:pPr marL="228600" indent="-215900">
              <a:lnSpc>
                <a:spcPct val="100000"/>
              </a:lnSpc>
              <a:spcBef>
                <a:spcPts val="105"/>
              </a:spcBef>
              <a:buClr>
                <a:srgbClr val="F16C08"/>
              </a:buClr>
              <a:buChar char="*"/>
              <a:tabLst>
                <a:tab pos="229235" algn="l"/>
              </a:tabLst>
            </a:pPr>
            <a:r>
              <a:rPr lang="en-US" sz="1800" spc="35" dirty="0">
                <a:latin typeface="Arial"/>
                <a:cs typeface="Arial"/>
              </a:rPr>
              <a:t>Regional Competitivenes</a:t>
            </a:r>
            <a:r>
              <a:rPr lang="en-US" spc="35" dirty="0">
                <a:latin typeface="Arial"/>
                <a:cs typeface="Arial"/>
              </a:rPr>
              <a:t>s </a:t>
            </a:r>
            <a:r>
              <a:rPr sz="1800" spc="35" dirty="0">
                <a:latin typeface="Arial"/>
                <a:cs typeface="Arial"/>
              </a:rPr>
              <a:t>  </a:t>
            </a:r>
            <a:r>
              <a:rPr sz="1800" spc="-20" dirty="0">
                <a:solidFill>
                  <a:srgbClr val="F16C08"/>
                </a:solidFill>
                <a:latin typeface="Arial"/>
                <a:cs typeface="Arial"/>
              </a:rPr>
              <a:t>$124.300</a:t>
            </a:r>
            <a:r>
              <a:rPr sz="1800" spc="-325" dirty="0">
                <a:solidFill>
                  <a:srgbClr val="F16C08"/>
                </a:solidFill>
                <a:latin typeface="Arial"/>
                <a:cs typeface="Arial"/>
              </a:rPr>
              <a:t> </a:t>
            </a:r>
            <a:r>
              <a:rPr sz="1800" spc="45" dirty="0">
                <a:solidFill>
                  <a:srgbClr val="F16C08"/>
                </a:solidFill>
                <a:latin typeface="Arial"/>
                <a:cs typeface="Arial"/>
              </a:rPr>
              <a:t>mill</a:t>
            </a:r>
            <a:r>
              <a:rPr lang="en-US" sz="1800" spc="45" dirty="0">
                <a:solidFill>
                  <a:srgbClr val="F16C08"/>
                </a:solidFill>
                <a:latin typeface="Arial"/>
                <a:cs typeface="Arial"/>
              </a:rPr>
              <a:t>ions</a:t>
            </a:r>
            <a:endParaRPr lang="en-US" sz="1800" dirty="0">
              <a:latin typeface="Arial"/>
              <a:cs typeface="Arial"/>
            </a:endParaRPr>
          </a:p>
          <a:p>
            <a:pPr marL="228600" indent="-215900">
              <a:lnSpc>
                <a:spcPct val="100000"/>
              </a:lnSpc>
              <a:spcBef>
                <a:spcPts val="110"/>
              </a:spcBef>
              <a:buClr>
                <a:srgbClr val="F16C08"/>
              </a:buClr>
              <a:buChar char="*"/>
              <a:tabLst>
                <a:tab pos="229235" algn="l"/>
              </a:tabLst>
            </a:pPr>
            <a:r>
              <a:rPr lang="en-US" sz="1800" spc="-10" dirty="0">
                <a:latin typeface="Arial"/>
                <a:cs typeface="Arial"/>
              </a:rPr>
              <a:t>Citizenship and Democracy</a:t>
            </a:r>
            <a:r>
              <a:rPr sz="1800" spc="-10" dirty="0">
                <a:latin typeface="Arial"/>
                <a:cs typeface="Arial"/>
              </a:rPr>
              <a:t>  </a:t>
            </a:r>
            <a:r>
              <a:rPr sz="1800" spc="-20" dirty="0">
                <a:solidFill>
                  <a:srgbClr val="F16C08"/>
                </a:solidFill>
                <a:latin typeface="Arial"/>
                <a:cs typeface="Arial"/>
              </a:rPr>
              <a:t>$35.410</a:t>
            </a:r>
            <a:r>
              <a:rPr sz="1800" spc="-55" dirty="0">
                <a:solidFill>
                  <a:srgbClr val="F16C08"/>
                </a:solidFill>
                <a:latin typeface="Arial"/>
                <a:cs typeface="Arial"/>
              </a:rPr>
              <a:t> </a:t>
            </a:r>
            <a:r>
              <a:rPr lang="en-US" sz="1800" spc="45" dirty="0">
                <a:solidFill>
                  <a:srgbClr val="F16C08"/>
                </a:solidFill>
                <a:latin typeface="Arial"/>
                <a:cs typeface="Arial"/>
              </a:rPr>
              <a:t>mill</a:t>
            </a:r>
            <a:r>
              <a:rPr lang="es-PE" sz="1800" spc="45" dirty="0" err="1">
                <a:solidFill>
                  <a:srgbClr val="F16C08"/>
                </a:solidFill>
                <a:latin typeface="Arial"/>
                <a:cs typeface="Arial"/>
              </a:rPr>
              <a:t>ions</a:t>
            </a:r>
            <a:r>
              <a:rPr lang="es-PE" sz="1800" spc="45" dirty="0">
                <a:solidFill>
                  <a:srgbClr val="F16C08"/>
                </a:solidFill>
                <a:latin typeface="Arial"/>
                <a:cs typeface="Arial"/>
              </a:rPr>
              <a:t> </a:t>
            </a:r>
            <a:endParaRPr sz="1800" dirty="0">
              <a:latin typeface="Arial"/>
              <a:cs typeface="Arial"/>
            </a:endParaRPr>
          </a:p>
        </p:txBody>
      </p:sp>
    </p:spTree>
    <p:extLst>
      <p:ext uri="{BB962C8B-B14F-4D97-AF65-F5344CB8AC3E}">
        <p14:creationId xmlns:p14="http://schemas.microsoft.com/office/powerpoint/2010/main" val="3693423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1" t="12609" r="19497" b="6348"/>
          <a:stretch/>
        </p:blipFill>
        <p:spPr bwMode="auto">
          <a:xfrm>
            <a:off x="0" y="-16200"/>
            <a:ext cx="9721850" cy="687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3787" y="141918"/>
            <a:ext cx="8875059" cy="830997"/>
          </a:xfrm>
          <a:prstGeom prst="rect">
            <a:avLst/>
          </a:prstGeom>
          <a:solidFill>
            <a:schemeClr val="bg1"/>
          </a:solidFill>
        </p:spPr>
        <p:txBody>
          <a:bodyPr wrap="square">
            <a:spAutoFit/>
          </a:bodyPr>
          <a:lstStyle/>
          <a:p>
            <a:r>
              <a:rPr lang="en-US" sz="2400" spc="-114" dirty="0">
                <a:latin typeface="Arial Black" panose="020B0A04020102020204" pitchFamily="34" charset="0"/>
              </a:rPr>
              <a:t>We keep a commitment with our stakeholder groups: State </a:t>
            </a:r>
            <a:endParaRPr lang="es-PE" sz="2400" dirty="0">
              <a:latin typeface="Arial Black" panose="020B0A04020102020204" pitchFamily="34" charset="0"/>
            </a:endParaRPr>
          </a:p>
        </p:txBody>
      </p:sp>
      <p:sp>
        <p:nvSpPr>
          <p:cNvPr id="6" name="object 44"/>
          <p:cNvSpPr txBox="1"/>
          <p:nvPr/>
        </p:nvSpPr>
        <p:spPr>
          <a:xfrm>
            <a:off x="690473" y="1143761"/>
            <a:ext cx="4527385" cy="615553"/>
          </a:xfrm>
          <a:prstGeom prst="rect">
            <a:avLst/>
          </a:prstGeom>
          <a:solidFill>
            <a:schemeClr val="bg1"/>
          </a:solidFill>
        </p:spPr>
        <p:txBody>
          <a:bodyPr vert="horz" wrap="square" lIns="0" tIns="0" rIns="0" bIns="0" rtlCol="0">
            <a:spAutoFit/>
          </a:bodyPr>
          <a:lstStyle/>
          <a:p>
            <a:pPr marL="12700" marR="5080">
              <a:lnSpc>
                <a:spcPct val="100000"/>
              </a:lnSpc>
            </a:pPr>
            <a:r>
              <a:rPr lang="en-US" sz="2000" spc="35" dirty="0">
                <a:latin typeface="Arial"/>
                <a:cs typeface="Arial"/>
              </a:rPr>
              <a:t>The transfers to the nation and territorial entities increased in a </a:t>
            </a:r>
            <a:r>
              <a:rPr lang="en-US" sz="2000" spc="-60" dirty="0">
                <a:solidFill>
                  <a:srgbClr val="FF5F00"/>
                </a:solidFill>
                <a:latin typeface="Arial"/>
                <a:cs typeface="Arial"/>
              </a:rPr>
              <a:t>65% </a:t>
            </a:r>
            <a:endParaRPr sz="2000" dirty="0">
              <a:latin typeface="Arial"/>
              <a:cs typeface="Arial"/>
            </a:endParaRPr>
          </a:p>
        </p:txBody>
      </p:sp>
      <p:sp>
        <p:nvSpPr>
          <p:cNvPr id="7" name="object 48"/>
          <p:cNvSpPr txBox="1"/>
          <p:nvPr/>
        </p:nvSpPr>
        <p:spPr>
          <a:xfrm>
            <a:off x="7319620" y="3041309"/>
            <a:ext cx="2074464" cy="759182"/>
          </a:xfrm>
          <a:prstGeom prst="rect">
            <a:avLst/>
          </a:prstGeom>
          <a:solidFill>
            <a:schemeClr val="bg1"/>
          </a:solidFill>
        </p:spPr>
        <p:txBody>
          <a:bodyPr vert="horz" wrap="square" lIns="0" tIns="0" rIns="0" bIns="0" rtlCol="0">
            <a:spAutoFit/>
          </a:bodyPr>
          <a:lstStyle/>
          <a:p>
            <a:pPr marL="15875">
              <a:lnSpc>
                <a:spcPct val="100000"/>
              </a:lnSpc>
            </a:pPr>
            <a:r>
              <a:rPr lang="en-US" sz="1600" spc="25" dirty="0">
                <a:latin typeface="Arial"/>
                <a:cs typeface="Arial"/>
              </a:rPr>
              <a:t>Indirect taxes </a:t>
            </a:r>
            <a:endParaRPr sz="1600" dirty="0">
              <a:latin typeface="Arial"/>
              <a:cs typeface="Arial"/>
            </a:endParaRPr>
          </a:p>
          <a:p>
            <a:pPr marL="60960" marR="147955" indent="-48895">
              <a:lnSpc>
                <a:spcPts val="1639"/>
              </a:lnSpc>
              <a:spcBef>
                <a:spcPts val="760"/>
              </a:spcBef>
            </a:pPr>
            <a:r>
              <a:rPr lang="en-US" sz="1600" spc="65" dirty="0">
                <a:latin typeface="Arial"/>
                <a:cs typeface="Arial"/>
              </a:rPr>
              <a:t>Income taxes and others </a:t>
            </a:r>
            <a:endParaRPr sz="1600" dirty="0">
              <a:latin typeface="Arial"/>
              <a:cs typeface="Arial"/>
            </a:endParaRPr>
          </a:p>
        </p:txBody>
      </p:sp>
      <p:sp>
        <p:nvSpPr>
          <p:cNvPr id="8" name="object 47"/>
          <p:cNvSpPr txBox="1"/>
          <p:nvPr/>
        </p:nvSpPr>
        <p:spPr>
          <a:xfrm>
            <a:off x="7293949" y="4066794"/>
            <a:ext cx="1080831" cy="255270"/>
          </a:xfrm>
          <a:prstGeom prst="rect">
            <a:avLst/>
          </a:prstGeom>
          <a:solidFill>
            <a:schemeClr val="bg1"/>
          </a:solidFill>
        </p:spPr>
        <p:txBody>
          <a:bodyPr vert="horz" wrap="square" lIns="0" tIns="0" rIns="0" bIns="0" rtlCol="0">
            <a:spAutoFit/>
          </a:bodyPr>
          <a:lstStyle/>
          <a:p>
            <a:pPr marL="12700">
              <a:lnSpc>
                <a:spcPct val="100000"/>
              </a:lnSpc>
            </a:pPr>
            <a:r>
              <a:rPr sz="1600" spc="-40" dirty="0">
                <a:latin typeface="Arial"/>
                <a:cs typeface="Arial"/>
              </a:rPr>
              <a:t>Di</a:t>
            </a:r>
            <a:r>
              <a:rPr sz="1600" spc="-55" dirty="0">
                <a:latin typeface="Arial"/>
                <a:cs typeface="Arial"/>
              </a:rPr>
              <a:t>v</a:t>
            </a:r>
            <a:r>
              <a:rPr sz="1600" spc="-30" dirty="0">
                <a:latin typeface="Arial"/>
                <a:cs typeface="Arial"/>
              </a:rPr>
              <a:t>ide</a:t>
            </a:r>
            <a:r>
              <a:rPr sz="1600" spc="-50" dirty="0">
                <a:latin typeface="Arial"/>
                <a:cs typeface="Arial"/>
              </a:rPr>
              <a:t>nd</a:t>
            </a:r>
            <a:r>
              <a:rPr lang="es-PE" sz="1600" spc="-50" dirty="0">
                <a:latin typeface="Arial"/>
                <a:cs typeface="Arial"/>
              </a:rPr>
              <a:t>s</a:t>
            </a:r>
            <a:endParaRPr sz="1600" dirty="0">
              <a:latin typeface="Arial"/>
              <a:cs typeface="Arial"/>
            </a:endParaRPr>
          </a:p>
        </p:txBody>
      </p:sp>
      <p:sp>
        <p:nvSpPr>
          <p:cNvPr id="9" name="object 46"/>
          <p:cNvSpPr txBox="1"/>
          <p:nvPr/>
        </p:nvSpPr>
        <p:spPr>
          <a:xfrm>
            <a:off x="7257125" y="4821656"/>
            <a:ext cx="1035540" cy="246221"/>
          </a:xfrm>
          <a:prstGeom prst="rect">
            <a:avLst/>
          </a:prstGeom>
          <a:solidFill>
            <a:schemeClr val="bg1"/>
          </a:solidFill>
        </p:spPr>
        <p:txBody>
          <a:bodyPr vert="horz" wrap="square" lIns="0" tIns="0" rIns="0" bIns="0" rtlCol="0">
            <a:spAutoFit/>
          </a:bodyPr>
          <a:lstStyle/>
          <a:p>
            <a:pPr marL="12700">
              <a:lnSpc>
                <a:spcPct val="100000"/>
              </a:lnSpc>
            </a:pPr>
            <a:r>
              <a:rPr lang="es-PE" sz="1600" spc="-114" dirty="0">
                <a:latin typeface="Arial"/>
                <a:cs typeface="Arial"/>
              </a:rPr>
              <a:t> </a:t>
            </a:r>
            <a:r>
              <a:rPr lang="en-US" sz="1600" spc="-114" dirty="0">
                <a:latin typeface="Arial"/>
                <a:cs typeface="Arial"/>
              </a:rPr>
              <a:t>Royalties </a:t>
            </a:r>
            <a:endParaRPr sz="1600" dirty="0">
              <a:latin typeface="Arial"/>
              <a:cs typeface="Arial"/>
            </a:endParaRPr>
          </a:p>
        </p:txBody>
      </p:sp>
      <p:sp>
        <p:nvSpPr>
          <p:cNvPr id="10" name="object 45"/>
          <p:cNvSpPr txBox="1"/>
          <p:nvPr/>
        </p:nvSpPr>
        <p:spPr>
          <a:xfrm>
            <a:off x="542768" y="3438168"/>
            <a:ext cx="192360" cy="1369695"/>
          </a:xfrm>
          <a:prstGeom prst="rect">
            <a:avLst/>
          </a:prstGeom>
          <a:solidFill>
            <a:schemeClr val="bg1"/>
          </a:solidFill>
        </p:spPr>
        <p:txBody>
          <a:bodyPr vert="vert270" wrap="square" lIns="0" tIns="0" rIns="0" bIns="0" rtlCol="0">
            <a:spAutoFit/>
          </a:bodyPr>
          <a:lstStyle/>
          <a:p>
            <a:pPr marL="12700">
              <a:lnSpc>
                <a:spcPts val="1510"/>
              </a:lnSpc>
            </a:pPr>
            <a:r>
              <a:rPr lang="en-US" sz="1400" dirty="0">
                <a:latin typeface="Arial"/>
                <a:cs typeface="Arial"/>
              </a:rPr>
              <a:t>Trillions pesos</a:t>
            </a:r>
            <a:endParaRPr sz="1400" dirty="0">
              <a:latin typeface="Arial"/>
              <a:cs typeface="Arial"/>
            </a:endParaRPr>
          </a:p>
        </p:txBody>
      </p:sp>
    </p:spTree>
    <p:extLst>
      <p:ext uri="{BB962C8B-B14F-4D97-AF65-F5344CB8AC3E}">
        <p14:creationId xmlns:p14="http://schemas.microsoft.com/office/powerpoint/2010/main" val="263605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01" t="11132" r="19404" b="7962"/>
          <a:stretch/>
        </p:blipFill>
        <p:spPr bwMode="auto">
          <a:xfrm>
            <a:off x="1" y="0"/>
            <a:ext cx="9721849" cy="68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4"/>
          <p:cNvSpPr txBox="1"/>
          <p:nvPr/>
        </p:nvSpPr>
        <p:spPr>
          <a:xfrm>
            <a:off x="4045038" y="2093234"/>
            <a:ext cx="5351210" cy="738664"/>
          </a:xfrm>
          <a:prstGeom prst="rect">
            <a:avLst/>
          </a:prstGeom>
          <a:solidFill>
            <a:schemeClr val="bg1"/>
          </a:solidFill>
        </p:spPr>
        <p:txBody>
          <a:bodyPr vert="horz" wrap="square" lIns="0" tIns="0" rIns="0" bIns="0" rtlCol="0">
            <a:spAutoFit/>
          </a:bodyPr>
          <a:lstStyle/>
          <a:p>
            <a:pPr marL="12700">
              <a:lnSpc>
                <a:spcPct val="100000"/>
              </a:lnSpc>
              <a:tabLst>
                <a:tab pos="469265" algn="l"/>
                <a:tab pos="1777364" algn="l"/>
              </a:tabLst>
            </a:pPr>
            <a:r>
              <a:rPr lang="en-US" sz="2400" b="1" dirty="0">
                <a:latin typeface="Arial Black" panose="020B0A04020102020204" pitchFamily="34" charset="0"/>
                <a:cs typeface="Arial"/>
              </a:rPr>
              <a:t>HYDROCARBON SECTOR   IN COLOMBIA</a:t>
            </a:r>
            <a:endParaRPr lang="en-US" sz="2400" dirty="0">
              <a:latin typeface="Arial Black" panose="020B0A04020102020204" pitchFamily="34" charset="0"/>
              <a:cs typeface="Arial"/>
            </a:endParaRPr>
          </a:p>
        </p:txBody>
      </p:sp>
      <p:sp>
        <p:nvSpPr>
          <p:cNvPr id="7" name="object 5"/>
          <p:cNvSpPr txBox="1"/>
          <p:nvPr/>
        </p:nvSpPr>
        <p:spPr>
          <a:xfrm>
            <a:off x="3582360" y="3207765"/>
            <a:ext cx="5635675" cy="369332"/>
          </a:xfrm>
          <a:prstGeom prst="rect">
            <a:avLst/>
          </a:prstGeom>
          <a:solidFill>
            <a:schemeClr val="bg1"/>
          </a:solidFill>
        </p:spPr>
        <p:txBody>
          <a:bodyPr vert="horz" wrap="square" lIns="0" tIns="0" rIns="0" bIns="0" rtlCol="0">
            <a:spAutoFit/>
          </a:bodyPr>
          <a:lstStyle/>
          <a:p>
            <a:pPr marL="536575" indent="-523875">
              <a:lnSpc>
                <a:spcPct val="100000"/>
              </a:lnSpc>
              <a:tabLst>
                <a:tab pos="469265" algn="l"/>
              </a:tabLst>
            </a:pPr>
            <a:r>
              <a:rPr lang="en-US" sz="2400" b="1" spc="-15" dirty="0">
                <a:solidFill>
                  <a:srgbClr val="EBF0DE"/>
                </a:solidFill>
                <a:latin typeface="Arial Black" panose="020B0A04020102020204" pitchFamily="34" charset="0"/>
                <a:cs typeface="Arial"/>
              </a:rPr>
              <a:t>2.	</a:t>
            </a:r>
            <a:r>
              <a:rPr lang="en-US" sz="2400" b="1" spc="-335" dirty="0" err="1">
                <a:solidFill>
                  <a:srgbClr val="EBF0DE"/>
                </a:solidFill>
                <a:latin typeface="Arial Black" panose="020B0A04020102020204" pitchFamily="34" charset="0"/>
                <a:cs typeface="Arial"/>
              </a:rPr>
              <a:t>ECOPETROL</a:t>
            </a:r>
            <a:r>
              <a:rPr lang="en-US" sz="2400" b="1" spc="-335" dirty="0">
                <a:solidFill>
                  <a:srgbClr val="EBF0DE"/>
                </a:solidFill>
                <a:latin typeface="Arial Black" panose="020B0A04020102020204" pitchFamily="34" charset="0"/>
                <a:cs typeface="Arial"/>
              </a:rPr>
              <a:t> </a:t>
            </a:r>
            <a:r>
              <a:rPr lang="en-US" sz="2400" b="1" spc="-320" dirty="0">
                <a:solidFill>
                  <a:srgbClr val="EBF0DE"/>
                </a:solidFill>
                <a:latin typeface="Arial Black" panose="020B0A04020102020204" pitchFamily="34" charset="0"/>
                <a:cs typeface="Arial"/>
              </a:rPr>
              <a:t>IN THE LAST YEARS</a:t>
            </a:r>
            <a:endParaRPr lang="en-US" sz="2400" dirty="0">
              <a:latin typeface="Arial Black" panose="020B0A04020102020204" pitchFamily="34" charset="0"/>
              <a:cs typeface="Arial"/>
            </a:endParaRPr>
          </a:p>
        </p:txBody>
      </p:sp>
    </p:spTree>
    <p:extLst>
      <p:ext uri="{BB962C8B-B14F-4D97-AF65-F5344CB8AC3E}">
        <p14:creationId xmlns:p14="http://schemas.microsoft.com/office/powerpoint/2010/main" val="3513740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1" t="17131" r="19701" b="2522"/>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7298" y="173449"/>
            <a:ext cx="8150772" cy="707886"/>
          </a:xfrm>
          <a:prstGeom prst="rect">
            <a:avLst/>
          </a:prstGeom>
          <a:solidFill>
            <a:schemeClr val="bg1"/>
          </a:solidFill>
        </p:spPr>
        <p:txBody>
          <a:bodyPr wrap="square">
            <a:spAutoFit/>
          </a:bodyPr>
          <a:lstStyle/>
          <a:p>
            <a:r>
              <a:rPr lang="en-US" sz="2000" spc="65" dirty="0">
                <a:latin typeface="Arial Black" panose="020B0A04020102020204" pitchFamily="34" charset="0"/>
              </a:rPr>
              <a:t>The quotation of our share and the ADR have been valued in attractive rates </a:t>
            </a:r>
            <a:endParaRPr lang="es-PE" sz="2000" dirty="0">
              <a:latin typeface="Arial Black" panose="020B0A04020102020204" pitchFamily="34" charset="0"/>
            </a:endParaRPr>
          </a:p>
        </p:txBody>
      </p:sp>
      <p:sp>
        <p:nvSpPr>
          <p:cNvPr id="6" name="5 CuadroTexto"/>
          <p:cNvSpPr txBox="1"/>
          <p:nvPr/>
        </p:nvSpPr>
        <p:spPr>
          <a:xfrm>
            <a:off x="323532" y="972787"/>
            <a:ext cx="1146836" cy="369332"/>
          </a:xfrm>
          <a:prstGeom prst="rect">
            <a:avLst/>
          </a:prstGeom>
          <a:solidFill>
            <a:schemeClr val="bg1"/>
          </a:solidFill>
        </p:spPr>
        <p:txBody>
          <a:bodyPr wrap="square" rtlCol="0">
            <a:spAutoFit/>
          </a:bodyPr>
          <a:lstStyle/>
          <a:p>
            <a:r>
              <a:rPr lang="es-PE" b="1" dirty="0"/>
              <a:t>SHARE</a:t>
            </a:r>
            <a:endParaRPr lang="en-US" b="1" dirty="0"/>
          </a:p>
        </p:txBody>
      </p:sp>
    </p:spTree>
    <p:extLst>
      <p:ext uri="{BB962C8B-B14F-4D97-AF65-F5344CB8AC3E}">
        <p14:creationId xmlns:p14="http://schemas.microsoft.com/office/powerpoint/2010/main" val="900053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35" t="15393" r="19498" b="4608"/>
          <a:stretch/>
        </p:blipFill>
        <p:spPr bwMode="auto">
          <a:xfrm>
            <a:off x="24632" y="39758"/>
            <a:ext cx="9697218" cy="677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4632" y="220746"/>
            <a:ext cx="9697218" cy="830997"/>
          </a:xfrm>
          <a:prstGeom prst="rect">
            <a:avLst/>
          </a:prstGeom>
          <a:solidFill>
            <a:schemeClr val="bg1"/>
          </a:solidFill>
        </p:spPr>
        <p:txBody>
          <a:bodyPr wrap="square">
            <a:spAutoFit/>
          </a:bodyPr>
          <a:lstStyle/>
          <a:p>
            <a:pPr marL="12700">
              <a:lnSpc>
                <a:spcPct val="100000"/>
              </a:lnSpc>
            </a:pPr>
            <a:r>
              <a:rPr lang="en-US" sz="2400" spc="-190" dirty="0">
                <a:latin typeface="Arial Black" panose="020B0A04020102020204" pitchFamily="34" charset="0"/>
                <a:cs typeface="Arial"/>
              </a:rPr>
              <a:t>In 2011, we became part of the Down Jones Sustainability Index – World </a:t>
            </a:r>
            <a:r>
              <a:rPr lang="en-US" sz="2400" spc="-190" dirty="0" err="1">
                <a:latin typeface="Arial Black" panose="020B0A04020102020204" pitchFamily="34" charset="0"/>
                <a:cs typeface="Arial"/>
              </a:rPr>
              <a:t>DJSI</a:t>
            </a:r>
            <a:r>
              <a:rPr lang="en-US" sz="2400" spc="-190" dirty="0">
                <a:latin typeface="Arial Black" panose="020B0A04020102020204" pitchFamily="34" charset="0"/>
                <a:cs typeface="Arial"/>
              </a:rPr>
              <a:t> </a:t>
            </a:r>
            <a:endParaRPr lang="en-US" sz="2400" dirty="0">
              <a:latin typeface="Arial Black" panose="020B0A04020102020204" pitchFamily="34" charset="0"/>
              <a:cs typeface="Arial"/>
            </a:endParaRPr>
          </a:p>
        </p:txBody>
      </p:sp>
      <p:sp>
        <p:nvSpPr>
          <p:cNvPr id="6" name="object 20"/>
          <p:cNvSpPr txBox="1"/>
          <p:nvPr/>
        </p:nvSpPr>
        <p:spPr>
          <a:xfrm>
            <a:off x="881637" y="1665451"/>
            <a:ext cx="1183646" cy="648126"/>
          </a:xfrm>
          <a:prstGeom prst="rect">
            <a:avLst/>
          </a:prstGeom>
          <a:solidFill>
            <a:schemeClr val="bg1"/>
          </a:solidFill>
        </p:spPr>
        <p:txBody>
          <a:bodyPr vert="horz" wrap="square" lIns="0" tIns="0" rIns="0" bIns="0" rtlCol="0">
            <a:spAutoFit/>
          </a:bodyPr>
          <a:lstStyle/>
          <a:p>
            <a:pPr marL="12700" marR="5080">
              <a:lnSpc>
                <a:spcPct val="117000"/>
              </a:lnSpc>
            </a:pPr>
            <a:r>
              <a:rPr sz="1800" spc="-130" dirty="0">
                <a:latin typeface="Arial"/>
                <a:cs typeface="Arial"/>
              </a:rPr>
              <a:t>Ec</a:t>
            </a:r>
            <a:r>
              <a:rPr sz="1800" spc="-135" dirty="0">
                <a:latin typeface="Arial"/>
                <a:cs typeface="Arial"/>
              </a:rPr>
              <a:t>o</a:t>
            </a:r>
            <a:r>
              <a:rPr sz="1800" spc="55" dirty="0">
                <a:latin typeface="Arial"/>
                <a:cs typeface="Arial"/>
              </a:rPr>
              <a:t>petr</a:t>
            </a:r>
            <a:r>
              <a:rPr sz="1800" spc="65" dirty="0">
                <a:latin typeface="Arial"/>
                <a:cs typeface="Arial"/>
              </a:rPr>
              <a:t>o</a:t>
            </a:r>
            <a:r>
              <a:rPr sz="1800" spc="310" dirty="0">
                <a:latin typeface="Arial"/>
                <a:cs typeface="Arial"/>
              </a:rPr>
              <a:t>l  </a:t>
            </a:r>
            <a:r>
              <a:rPr lang="en-US" spc="-10" dirty="0">
                <a:latin typeface="Arial"/>
                <a:cs typeface="Arial"/>
              </a:rPr>
              <a:t>Average </a:t>
            </a:r>
            <a:endParaRPr lang="en-US" sz="1800" dirty="0">
              <a:latin typeface="Arial"/>
              <a:cs typeface="Arial"/>
            </a:endParaRPr>
          </a:p>
        </p:txBody>
      </p:sp>
      <p:sp>
        <p:nvSpPr>
          <p:cNvPr id="7" name="object 15"/>
          <p:cNvSpPr txBox="1"/>
          <p:nvPr/>
        </p:nvSpPr>
        <p:spPr>
          <a:xfrm>
            <a:off x="1907632" y="4546164"/>
            <a:ext cx="1307387" cy="246221"/>
          </a:xfrm>
          <a:prstGeom prst="rect">
            <a:avLst/>
          </a:prstGeom>
          <a:solidFill>
            <a:schemeClr val="bg1"/>
          </a:solidFill>
        </p:spPr>
        <p:txBody>
          <a:bodyPr vert="horz" wrap="square" lIns="0" tIns="0" rIns="0" bIns="0" rtlCol="0">
            <a:spAutoFit/>
          </a:bodyPr>
          <a:lstStyle/>
          <a:p>
            <a:pPr marL="12700" algn="ctr">
              <a:lnSpc>
                <a:spcPct val="100000"/>
              </a:lnSpc>
            </a:pPr>
            <a:r>
              <a:rPr sz="1600" spc="-55" dirty="0">
                <a:latin typeface="Arial"/>
                <a:cs typeface="Arial"/>
              </a:rPr>
              <a:t>Economic</a:t>
            </a:r>
            <a:endParaRPr sz="1600" dirty="0">
              <a:latin typeface="Arial"/>
              <a:cs typeface="Arial"/>
            </a:endParaRPr>
          </a:p>
        </p:txBody>
      </p:sp>
      <p:sp>
        <p:nvSpPr>
          <p:cNvPr id="8" name="object 16"/>
          <p:cNvSpPr txBox="1"/>
          <p:nvPr/>
        </p:nvSpPr>
        <p:spPr>
          <a:xfrm>
            <a:off x="4075392" y="4546164"/>
            <a:ext cx="1295400" cy="246221"/>
          </a:xfrm>
          <a:prstGeom prst="rect">
            <a:avLst/>
          </a:prstGeom>
          <a:solidFill>
            <a:schemeClr val="bg1"/>
          </a:solidFill>
        </p:spPr>
        <p:txBody>
          <a:bodyPr vert="horz" wrap="square" lIns="0" tIns="0" rIns="0" bIns="0" rtlCol="0">
            <a:spAutoFit/>
          </a:bodyPr>
          <a:lstStyle/>
          <a:p>
            <a:pPr marL="12700">
              <a:lnSpc>
                <a:spcPct val="100000"/>
              </a:lnSpc>
            </a:pPr>
            <a:r>
              <a:rPr lang="en-US" sz="1600" spc="-55" dirty="0">
                <a:latin typeface="Arial"/>
                <a:cs typeface="Arial"/>
              </a:rPr>
              <a:t>Environmental</a:t>
            </a:r>
            <a:endParaRPr lang="en-US" sz="1600" dirty="0">
              <a:latin typeface="Arial"/>
              <a:cs typeface="Arial"/>
            </a:endParaRPr>
          </a:p>
        </p:txBody>
      </p:sp>
      <p:sp>
        <p:nvSpPr>
          <p:cNvPr id="9" name="object 17"/>
          <p:cNvSpPr txBox="1"/>
          <p:nvPr/>
        </p:nvSpPr>
        <p:spPr>
          <a:xfrm>
            <a:off x="6643292" y="4546164"/>
            <a:ext cx="734969" cy="246221"/>
          </a:xfrm>
          <a:prstGeom prst="rect">
            <a:avLst/>
          </a:prstGeom>
          <a:solidFill>
            <a:schemeClr val="bg1"/>
          </a:solidFill>
        </p:spPr>
        <p:txBody>
          <a:bodyPr vert="horz" wrap="square" lIns="0" tIns="0" rIns="0" bIns="0" rtlCol="0">
            <a:spAutoFit/>
          </a:bodyPr>
          <a:lstStyle/>
          <a:p>
            <a:pPr marL="12700">
              <a:lnSpc>
                <a:spcPct val="100000"/>
              </a:lnSpc>
            </a:pPr>
            <a:r>
              <a:rPr sz="1600" spc="-135" dirty="0">
                <a:latin typeface="Arial"/>
                <a:cs typeface="Arial"/>
              </a:rPr>
              <a:t>S</a:t>
            </a:r>
            <a:r>
              <a:rPr sz="1600" spc="-120" dirty="0">
                <a:latin typeface="Arial"/>
                <a:cs typeface="Arial"/>
              </a:rPr>
              <a:t>o</a:t>
            </a:r>
            <a:r>
              <a:rPr sz="1600" spc="10" dirty="0">
                <a:latin typeface="Arial"/>
                <a:cs typeface="Arial"/>
              </a:rPr>
              <a:t>c</a:t>
            </a:r>
            <a:r>
              <a:rPr sz="1600" spc="-10" dirty="0">
                <a:latin typeface="Arial"/>
                <a:cs typeface="Arial"/>
              </a:rPr>
              <a:t>i</a:t>
            </a:r>
            <a:r>
              <a:rPr sz="1600" spc="75" dirty="0">
                <a:latin typeface="Arial"/>
                <a:cs typeface="Arial"/>
              </a:rPr>
              <a:t>al</a:t>
            </a:r>
            <a:endParaRPr sz="1600" dirty="0">
              <a:latin typeface="Arial"/>
              <a:cs typeface="Arial"/>
            </a:endParaRPr>
          </a:p>
        </p:txBody>
      </p:sp>
      <p:sp>
        <p:nvSpPr>
          <p:cNvPr id="10" name="object 22"/>
          <p:cNvSpPr txBox="1"/>
          <p:nvPr/>
        </p:nvSpPr>
        <p:spPr>
          <a:xfrm>
            <a:off x="402437" y="5277866"/>
            <a:ext cx="8851922" cy="553998"/>
          </a:xfrm>
          <a:prstGeom prst="rect">
            <a:avLst/>
          </a:prstGeom>
          <a:solidFill>
            <a:schemeClr val="bg1"/>
          </a:solidFill>
        </p:spPr>
        <p:txBody>
          <a:bodyPr vert="horz" wrap="square" lIns="0" tIns="0" rIns="0" bIns="0" rtlCol="0">
            <a:spAutoFit/>
          </a:bodyPr>
          <a:lstStyle/>
          <a:p>
            <a:pPr marL="12700">
              <a:lnSpc>
                <a:spcPct val="100000"/>
              </a:lnSpc>
            </a:pPr>
            <a:r>
              <a:rPr lang="en-US" sz="1800" spc="-35" dirty="0">
                <a:latin typeface="Arial"/>
                <a:cs typeface="Arial"/>
              </a:rPr>
              <a:t>We are one of the </a:t>
            </a:r>
            <a:r>
              <a:rPr lang="en-US" spc="-15" dirty="0">
                <a:solidFill>
                  <a:srgbClr val="F16C08"/>
                </a:solidFill>
                <a:latin typeface="Arial"/>
                <a:cs typeface="Arial"/>
              </a:rPr>
              <a:t>12 </a:t>
            </a:r>
            <a:r>
              <a:rPr lang="en-US" sz="1800" spc="-35" dirty="0">
                <a:latin typeface="Arial"/>
                <a:cs typeface="Arial"/>
              </a:rPr>
              <a:t>companies of </a:t>
            </a:r>
            <a:r>
              <a:rPr lang="en-US" spc="-185" dirty="0">
                <a:latin typeface="Arial"/>
                <a:cs typeface="Arial"/>
              </a:rPr>
              <a:t>O&amp;G in</a:t>
            </a:r>
            <a:r>
              <a:rPr lang="en-US" spc="-65" dirty="0">
                <a:latin typeface="Arial"/>
                <a:cs typeface="Arial"/>
              </a:rPr>
              <a:t> the sustainability index and one of the </a:t>
            </a:r>
            <a:r>
              <a:rPr lang="en-US" spc="-15" dirty="0">
                <a:solidFill>
                  <a:srgbClr val="F16C08"/>
                </a:solidFill>
                <a:latin typeface="Arial"/>
                <a:cs typeface="Arial"/>
              </a:rPr>
              <a:t>4 </a:t>
            </a:r>
            <a:r>
              <a:rPr lang="en-US" spc="-65" dirty="0">
                <a:latin typeface="Arial"/>
                <a:cs typeface="Arial"/>
              </a:rPr>
              <a:t>Colombian ones. </a:t>
            </a:r>
            <a:endParaRPr spc="-65" dirty="0">
              <a:latin typeface="Arial"/>
              <a:cs typeface="Arial"/>
            </a:endParaRPr>
          </a:p>
        </p:txBody>
      </p:sp>
    </p:spTree>
    <p:extLst>
      <p:ext uri="{BB962C8B-B14F-4D97-AF65-F5344CB8AC3E}">
        <p14:creationId xmlns:p14="http://schemas.microsoft.com/office/powerpoint/2010/main" val="2189431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09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097" t="13652" r="19946" b="6000"/>
          <a:stretch/>
        </p:blipFill>
        <p:spPr bwMode="auto">
          <a:xfrm>
            <a:off x="59638" y="19878"/>
            <a:ext cx="9602578" cy="6838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7"/>
          <p:cNvSpPr txBox="1">
            <a:spLocks/>
          </p:cNvSpPr>
          <p:nvPr/>
        </p:nvSpPr>
        <p:spPr>
          <a:xfrm>
            <a:off x="22961" y="121402"/>
            <a:ext cx="9098076" cy="633249"/>
          </a:xfrm>
          <a:prstGeom prst="rect">
            <a:avLst/>
          </a:prstGeom>
          <a:solidFill>
            <a:schemeClr val="bg1"/>
          </a:solidFill>
        </p:spPr>
        <p:txBody>
          <a:bodyPr vert="horz" wrap="square" lIns="0" tIns="13944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5895">
              <a:lnSpc>
                <a:spcPct val="100000"/>
              </a:lnSpc>
            </a:pPr>
            <a:r>
              <a:rPr lang="en-US" sz="3200" spc="-285" dirty="0">
                <a:latin typeface="Arial Black" panose="020B0A04020102020204" pitchFamily="34" charset="0"/>
              </a:rPr>
              <a:t>HOW  WE  WANT  TO  BE RECOGNIZED!! </a:t>
            </a:r>
          </a:p>
        </p:txBody>
      </p:sp>
      <p:sp>
        <p:nvSpPr>
          <p:cNvPr id="4" name="3 Rectángulo"/>
          <p:cNvSpPr/>
          <p:nvPr/>
        </p:nvSpPr>
        <p:spPr>
          <a:xfrm>
            <a:off x="2151412" y="1612862"/>
            <a:ext cx="3713360" cy="558102"/>
          </a:xfrm>
          <a:prstGeom prst="rect">
            <a:avLst/>
          </a:prstGeom>
          <a:solidFill>
            <a:schemeClr val="bg1"/>
          </a:solidFill>
        </p:spPr>
        <p:txBody>
          <a:bodyPr wrap="square">
            <a:spAutoFit/>
          </a:bodyPr>
          <a:lstStyle/>
          <a:p>
            <a:pPr marL="95250" algn="ctr">
              <a:lnSpc>
                <a:spcPts val="3975"/>
              </a:lnSpc>
            </a:pPr>
            <a:r>
              <a:rPr lang="en-US" sz="2400" spc="25" dirty="0">
                <a:latin typeface="Arial Black" panose="020B0A04020102020204" pitchFamily="34" charset="0"/>
                <a:cs typeface="Arial"/>
              </a:rPr>
              <a:t>clean barrels </a:t>
            </a:r>
            <a:endParaRPr lang="en-US" sz="2400" dirty="0">
              <a:latin typeface="Arial Black" panose="020B0A04020102020204" pitchFamily="34" charset="0"/>
              <a:cs typeface="Arial"/>
            </a:endParaRPr>
          </a:p>
        </p:txBody>
      </p:sp>
      <p:sp>
        <p:nvSpPr>
          <p:cNvPr id="7" name="object 2"/>
          <p:cNvSpPr txBox="1"/>
          <p:nvPr/>
        </p:nvSpPr>
        <p:spPr>
          <a:xfrm>
            <a:off x="1194498" y="2486114"/>
            <a:ext cx="4446931" cy="1800108"/>
          </a:xfrm>
          <a:prstGeom prst="rect">
            <a:avLst/>
          </a:prstGeom>
          <a:solidFill>
            <a:schemeClr val="bg1"/>
          </a:solidFill>
        </p:spPr>
        <p:txBody>
          <a:bodyPr vert="horz" wrap="square" lIns="0" tIns="0" rIns="0" bIns="0" rtlCol="0">
            <a:spAutoFit/>
          </a:bodyPr>
          <a:lstStyle/>
          <a:p>
            <a:pPr marL="12700">
              <a:lnSpc>
                <a:spcPct val="100000"/>
              </a:lnSpc>
            </a:pPr>
            <a:r>
              <a:rPr sz="1800" spc="-190" dirty="0">
                <a:latin typeface="Arial"/>
                <a:cs typeface="Arial"/>
              </a:rPr>
              <a:t>ACCIDEN</a:t>
            </a:r>
            <a:r>
              <a:rPr lang="es-PE" spc="-190" dirty="0">
                <a:latin typeface="Arial"/>
                <a:cs typeface="Arial"/>
              </a:rPr>
              <a:t>TS</a:t>
            </a:r>
            <a:endParaRPr sz="1800" dirty="0">
              <a:latin typeface="Arial"/>
              <a:cs typeface="Arial"/>
            </a:endParaRPr>
          </a:p>
          <a:p>
            <a:pPr marL="27305" marR="1336040" indent="-15240">
              <a:lnSpc>
                <a:spcPct val="174000"/>
              </a:lnSpc>
              <a:spcBef>
                <a:spcPts val="400"/>
              </a:spcBef>
            </a:pPr>
            <a:r>
              <a:rPr lang="es-PE" spc="-130" dirty="0">
                <a:latin typeface="Arial"/>
                <a:cs typeface="Arial"/>
              </a:rPr>
              <a:t>ENVIRONMENTAL INCIDENTS </a:t>
            </a:r>
            <a:r>
              <a:rPr sz="1800" spc="-175" dirty="0">
                <a:latin typeface="Arial"/>
                <a:cs typeface="Arial"/>
              </a:rPr>
              <a:t>  </a:t>
            </a:r>
            <a:r>
              <a:rPr lang="es-PE" sz="1800" spc="-195" dirty="0">
                <a:latin typeface="Arial"/>
                <a:cs typeface="Arial"/>
              </a:rPr>
              <a:t>LABOR REGULATIONS </a:t>
            </a:r>
            <a:endParaRPr sz="1800" dirty="0">
              <a:latin typeface="Arial"/>
              <a:cs typeface="Arial"/>
            </a:endParaRPr>
          </a:p>
          <a:p>
            <a:pPr>
              <a:lnSpc>
                <a:spcPct val="100000"/>
              </a:lnSpc>
              <a:spcBef>
                <a:spcPts val="10"/>
              </a:spcBef>
            </a:pPr>
            <a:endParaRPr sz="1500" dirty="0">
              <a:latin typeface="Times New Roman"/>
              <a:cs typeface="Times New Roman"/>
            </a:endParaRPr>
          </a:p>
          <a:p>
            <a:pPr marL="18415">
              <a:lnSpc>
                <a:spcPct val="100000"/>
              </a:lnSpc>
            </a:pPr>
            <a:r>
              <a:rPr lang="es-PE" sz="1800" spc="-190" dirty="0">
                <a:latin typeface="Arial"/>
                <a:cs typeface="Arial"/>
              </a:rPr>
              <a:t>HARMONY WITH THE STAKEHOLDER GROUPS </a:t>
            </a:r>
            <a:endParaRPr sz="1800" dirty="0">
              <a:latin typeface="Arial"/>
              <a:cs typeface="Arial"/>
            </a:endParaRPr>
          </a:p>
        </p:txBody>
      </p:sp>
      <p:sp>
        <p:nvSpPr>
          <p:cNvPr id="8" name="7 CuadroTexto"/>
          <p:cNvSpPr txBox="1"/>
          <p:nvPr/>
        </p:nvSpPr>
        <p:spPr>
          <a:xfrm>
            <a:off x="423078" y="2407284"/>
            <a:ext cx="727813" cy="461665"/>
          </a:xfrm>
          <a:prstGeom prst="rect">
            <a:avLst/>
          </a:prstGeom>
          <a:solidFill>
            <a:schemeClr val="bg1"/>
          </a:solidFill>
        </p:spPr>
        <p:txBody>
          <a:bodyPr wrap="square" rtlCol="0">
            <a:spAutoFit/>
          </a:bodyPr>
          <a:lstStyle/>
          <a:p>
            <a:r>
              <a:rPr lang="es-PE" sz="2400" b="1" dirty="0">
                <a:solidFill>
                  <a:srgbClr val="003300"/>
                </a:solidFill>
                <a:latin typeface="Arial Black" panose="020B0A04020102020204" pitchFamily="34" charset="0"/>
              </a:rPr>
              <a:t>NO</a:t>
            </a:r>
            <a:endParaRPr lang="en-US" sz="2400" b="1" dirty="0">
              <a:solidFill>
                <a:srgbClr val="003300"/>
              </a:solidFill>
              <a:latin typeface="Arial Black" panose="020B0A04020102020204" pitchFamily="34" charset="0"/>
            </a:endParaRPr>
          </a:p>
        </p:txBody>
      </p:sp>
      <p:sp>
        <p:nvSpPr>
          <p:cNvPr id="9" name="8 CuadroTexto"/>
          <p:cNvSpPr txBox="1"/>
          <p:nvPr/>
        </p:nvSpPr>
        <p:spPr>
          <a:xfrm>
            <a:off x="423078" y="2816997"/>
            <a:ext cx="727813" cy="461665"/>
          </a:xfrm>
          <a:prstGeom prst="rect">
            <a:avLst/>
          </a:prstGeom>
          <a:solidFill>
            <a:schemeClr val="bg1"/>
          </a:solidFill>
        </p:spPr>
        <p:txBody>
          <a:bodyPr wrap="square" rtlCol="0">
            <a:spAutoFit/>
          </a:bodyPr>
          <a:lstStyle/>
          <a:p>
            <a:r>
              <a:rPr lang="es-PE" sz="2400" b="1" dirty="0">
                <a:solidFill>
                  <a:srgbClr val="003300"/>
                </a:solidFill>
                <a:latin typeface="Arial Black" panose="020B0A04020102020204" pitchFamily="34" charset="0"/>
              </a:rPr>
              <a:t>NO</a:t>
            </a:r>
            <a:endParaRPr lang="en-US" sz="2400" b="1" dirty="0">
              <a:solidFill>
                <a:srgbClr val="003300"/>
              </a:solidFill>
              <a:latin typeface="Arial Black" panose="020B0A04020102020204" pitchFamily="34" charset="0"/>
            </a:endParaRPr>
          </a:p>
        </p:txBody>
      </p:sp>
      <p:sp>
        <p:nvSpPr>
          <p:cNvPr id="10" name="9 CuadroTexto"/>
          <p:cNvSpPr txBox="1"/>
          <p:nvPr/>
        </p:nvSpPr>
        <p:spPr>
          <a:xfrm>
            <a:off x="59638" y="3351918"/>
            <a:ext cx="1134859" cy="461665"/>
          </a:xfrm>
          <a:prstGeom prst="rect">
            <a:avLst/>
          </a:prstGeom>
          <a:solidFill>
            <a:schemeClr val="bg1"/>
          </a:solidFill>
        </p:spPr>
        <p:txBody>
          <a:bodyPr wrap="square" rtlCol="0">
            <a:spAutoFit/>
          </a:bodyPr>
          <a:lstStyle/>
          <a:p>
            <a:r>
              <a:rPr lang="es-PE" sz="2400" b="1" dirty="0">
                <a:solidFill>
                  <a:srgbClr val="003300"/>
                </a:solidFill>
                <a:latin typeface="Arial Black" panose="020B0A04020102020204" pitchFamily="34" charset="0"/>
              </a:rPr>
              <a:t>WITH</a:t>
            </a:r>
            <a:endParaRPr lang="en-US" sz="2400" b="1" dirty="0">
              <a:solidFill>
                <a:srgbClr val="003300"/>
              </a:solidFill>
              <a:latin typeface="Arial Black" panose="020B0A04020102020204" pitchFamily="34" charset="0"/>
            </a:endParaRPr>
          </a:p>
        </p:txBody>
      </p:sp>
      <p:sp>
        <p:nvSpPr>
          <p:cNvPr id="11" name="10 CuadroTexto"/>
          <p:cNvSpPr txBox="1"/>
          <p:nvPr/>
        </p:nvSpPr>
        <p:spPr>
          <a:xfrm>
            <a:off x="436681" y="3865566"/>
            <a:ext cx="682677" cy="461665"/>
          </a:xfrm>
          <a:prstGeom prst="rect">
            <a:avLst/>
          </a:prstGeom>
          <a:solidFill>
            <a:schemeClr val="bg1"/>
          </a:solidFill>
        </p:spPr>
        <p:txBody>
          <a:bodyPr wrap="square" rtlCol="0">
            <a:spAutoFit/>
          </a:bodyPr>
          <a:lstStyle/>
          <a:p>
            <a:pPr algn="r"/>
            <a:r>
              <a:rPr lang="es-PE" sz="2400" b="1" dirty="0">
                <a:solidFill>
                  <a:srgbClr val="003300"/>
                </a:solidFill>
                <a:latin typeface="Arial Black" panose="020B0A04020102020204" pitchFamily="34" charset="0"/>
              </a:rPr>
              <a:t>IN</a:t>
            </a:r>
            <a:endParaRPr lang="en-US" sz="2400" b="1" dirty="0">
              <a:solidFill>
                <a:srgbClr val="003300"/>
              </a:solidFill>
              <a:latin typeface="Arial Black" panose="020B0A04020102020204" pitchFamily="34" charset="0"/>
            </a:endParaRPr>
          </a:p>
        </p:txBody>
      </p:sp>
      <p:sp>
        <p:nvSpPr>
          <p:cNvPr id="12" name="object 10"/>
          <p:cNvSpPr txBox="1"/>
          <p:nvPr/>
        </p:nvSpPr>
        <p:spPr>
          <a:xfrm>
            <a:off x="1084136" y="4992878"/>
            <a:ext cx="3990814" cy="1131079"/>
          </a:xfrm>
          <a:prstGeom prst="rect">
            <a:avLst/>
          </a:prstGeom>
          <a:solidFill>
            <a:schemeClr val="bg1"/>
          </a:solidFill>
        </p:spPr>
        <p:txBody>
          <a:bodyPr vert="horz" wrap="square" lIns="0" tIns="0" rIns="0" bIns="0" rtlCol="0">
            <a:spAutoFit/>
          </a:bodyPr>
          <a:lstStyle/>
          <a:p>
            <a:pPr marL="12700">
              <a:lnSpc>
                <a:spcPct val="100000"/>
              </a:lnSpc>
              <a:tabLst>
                <a:tab pos="441959" algn="l"/>
              </a:tabLst>
            </a:pPr>
            <a:r>
              <a:rPr lang="es-PE" sz="3600" spc="-204" dirty="0">
                <a:latin typeface="Arial"/>
                <a:cs typeface="Arial"/>
              </a:rPr>
              <a:t>and </a:t>
            </a:r>
            <a:r>
              <a:rPr lang="en-US" sz="3600" spc="-204" dirty="0">
                <a:latin typeface="Arial"/>
                <a:cs typeface="Arial"/>
              </a:rPr>
              <a:t>sustainable </a:t>
            </a:r>
            <a:endParaRPr lang="en-US" sz="3600" dirty="0">
              <a:latin typeface="Arial"/>
              <a:cs typeface="Arial"/>
            </a:endParaRPr>
          </a:p>
          <a:p>
            <a:pPr marL="134620" marR="5080">
              <a:lnSpc>
                <a:spcPts val="1939"/>
              </a:lnSpc>
              <a:spcBef>
                <a:spcPts val="675"/>
              </a:spcBef>
            </a:pPr>
            <a:r>
              <a:rPr lang="en-US" spc="-125" dirty="0">
                <a:latin typeface="Arial"/>
                <a:cs typeface="Arial"/>
              </a:rPr>
              <a:t>THREE DIMENSIONS: ECONOMIC, ENVIRONMENTAL AND SOCIAL </a:t>
            </a:r>
            <a:endParaRPr sz="1800" dirty="0">
              <a:latin typeface="Arial"/>
              <a:cs typeface="Arial"/>
            </a:endParaRPr>
          </a:p>
        </p:txBody>
      </p:sp>
      <p:sp>
        <p:nvSpPr>
          <p:cNvPr id="13" name="12 CuadroTexto"/>
          <p:cNvSpPr txBox="1"/>
          <p:nvPr/>
        </p:nvSpPr>
        <p:spPr>
          <a:xfrm>
            <a:off x="510528" y="5628519"/>
            <a:ext cx="682677" cy="461665"/>
          </a:xfrm>
          <a:prstGeom prst="rect">
            <a:avLst/>
          </a:prstGeom>
          <a:solidFill>
            <a:schemeClr val="bg1"/>
          </a:solidFill>
        </p:spPr>
        <p:txBody>
          <a:bodyPr wrap="square" rtlCol="0">
            <a:spAutoFit/>
          </a:bodyPr>
          <a:lstStyle/>
          <a:p>
            <a:pPr algn="r"/>
            <a:r>
              <a:rPr lang="es-PE" sz="2400" b="1" dirty="0">
                <a:solidFill>
                  <a:srgbClr val="003300"/>
                </a:solidFill>
                <a:latin typeface="Arial Black" panose="020B0A04020102020204" pitchFamily="34" charset="0"/>
              </a:rPr>
              <a:t>IN</a:t>
            </a:r>
            <a:endParaRPr lang="en-US" sz="2400" b="1" dirty="0">
              <a:solidFill>
                <a:srgbClr val="003300"/>
              </a:solidFill>
              <a:latin typeface="Arial Black" panose="020B0A04020102020204" pitchFamily="34" charset="0"/>
            </a:endParaRPr>
          </a:p>
        </p:txBody>
      </p:sp>
    </p:spTree>
    <p:extLst>
      <p:ext uri="{BB962C8B-B14F-4D97-AF65-F5344CB8AC3E}">
        <p14:creationId xmlns:p14="http://schemas.microsoft.com/office/powerpoint/2010/main" val="1293204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0" t="18869" r="19091"/>
          <a:stretch/>
        </p:blipFill>
        <p:spPr bwMode="auto">
          <a:xfrm>
            <a:off x="0" y="-40221"/>
            <a:ext cx="9721850" cy="689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261247" y="3817876"/>
            <a:ext cx="7330965" cy="615553"/>
          </a:xfrm>
          <a:prstGeom prst="rect">
            <a:avLst/>
          </a:prstGeom>
          <a:solidFill>
            <a:srgbClr val="264231"/>
          </a:solidFill>
        </p:spPr>
        <p:txBody>
          <a:bodyPr wrap="square" rtlCol="0">
            <a:spAutoFit/>
          </a:bodyPr>
          <a:lstStyle/>
          <a:p>
            <a:pPr algn="ctr"/>
            <a:r>
              <a:rPr lang="es-PE" sz="3400" dirty="0">
                <a:solidFill>
                  <a:schemeClr val="bg1"/>
                </a:solidFill>
                <a:latin typeface="Arial Black" panose="020B0A04020102020204" pitchFamily="34" charset="0"/>
              </a:rPr>
              <a:t>ENERGY FOR THE FUTURE </a:t>
            </a:r>
            <a:endParaRPr lang="en-US" sz="3400" dirty="0">
              <a:solidFill>
                <a:schemeClr val="bg1"/>
              </a:solidFill>
              <a:latin typeface="Arial Black" panose="020B0A04020102020204" pitchFamily="34" charset="0"/>
            </a:endParaRPr>
          </a:p>
        </p:txBody>
      </p:sp>
      <p:sp>
        <p:nvSpPr>
          <p:cNvPr id="6" name="object 2"/>
          <p:cNvSpPr txBox="1"/>
          <p:nvPr/>
        </p:nvSpPr>
        <p:spPr>
          <a:xfrm>
            <a:off x="1322958" y="5425654"/>
            <a:ext cx="7095828" cy="307777"/>
          </a:xfrm>
          <a:prstGeom prst="rect">
            <a:avLst/>
          </a:prstGeom>
          <a:solidFill>
            <a:srgbClr val="2B4B37"/>
          </a:solidFill>
        </p:spPr>
        <p:txBody>
          <a:bodyPr vert="horz" wrap="square" lIns="0" tIns="0" rIns="0" bIns="0" rtlCol="0">
            <a:spAutoFit/>
          </a:bodyPr>
          <a:lstStyle/>
          <a:p>
            <a:pPr marL="516890" marR="5080" indent="-504825" algn="ctr">
              <a:lnSpc>
                <a:spcPct val="100000"/>
              </a:lnSpc>
            </a:pPr>
            <a:r>
              <a:rPr lang="en-US" sz="1000" spc="-5" dirty="0">
                <a:solidFill>
                  <a:srgbClr val="FFFFFF"/>
                </a:solidFill>
                <a:latin typeface="Arial"/>
                <a:cs typeface="Arial"/>
              </a:rPr>
              <a:t>For restricted use in Ecopetrol S.A. All rights reserved. No part of this presentation can be reproduced or used in any way or by any means without explicit permission of Ecopetrol S.A. </a:t>
            </a:r>
            <a:endParaRPr sz="1000" dirty="0">
              <a:latin typeface="Arial"/>
              <a:cs typeface="Arial"/>
            </a:endParaRPr>
          </a:p>
        </p:txBody>
      </p:sp>
    </p:spTree>
    <p:extLst>
      <p:ext uri="{BB962C8B-B14F-4D97-AF65-F5344CB8AC3E}">
        <p14:creationId xmlns:p14="http://schemas.microsoft.com/office/powerpoint/2010/main" val="89150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96" t="13245" r="19693" b="7359"/>
          <a:stretch/>
        </p:blipFill>
        <p:spPr bwMode="auto">
          <a:xfrm>
            <a:off x="0" y="0"/>
            <a:ext cx="97218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116067" y="1303151"/>
            <a:ext cx="4405620" cy="1077218"/>
          </a:xfrm>
          <a:prstGeom prst="rect">
            <a:avLst/>
          </a:prstGeom>
          <a:solidFill>
            <a:schemeClr val="bg1"/>
          </a:solidFill>
        </p:spPr>
        <p:txBody>
          <a:bodyPr wrap="square" rtlCol="0">
            <a:spAutoFit/>
          </a:bodyPr>
          <a:lstStyle/>
          <a:p>
            <a:pPr algn="just"/>
            <a:r>
              <a:rPr lang="en-US" sz="1600" dirty="0">
                <a:latin typeface="Arial" pitchFamily="34" charset="0"/>
                <a:cs typeface="Arial" pitchFamily="34" charset="0"/>
              </a:rPr>
              <a:t>The exploratory dynamics had been lost, reflected in a dramatic reduction in the drilling of wells A3 and by not accomplishing new reserves findings.</a:t>
            </a:r>
          </a:p>
        </p:txBody>
      </p:sp>
      <p:sp>
        <p:nvSpPr>
          <p:cNvPr id="4" name="3 CuadroTexto"/>
          <p:cNvSpPr txBox="1"/>
          <p:nvPr/>
        </p:nvSpPr>
        <p:spPr>
          <a:xfrm>
            <a:off x="-1" y="47678"/>
            <a:ext cx="9521687" cy="1292662"/>
          </a:xfrm>
          <a:prstGeom prst="rect">
            <a:avLst/>
          </a:prstGeom>
          <a:solidFill>
            <a:schemeClr val="bg1"/>
          </a:solidFill>
        </p:spPr>
        <p:txBody>
          <a:bodyPr wrap="square" rtlCol="0">
            <a:spAutoFit/>
          </a:bodyPr>
          <a:lstStyle/>
          <a:p>
            <a:r>
              <a:rPr lang="en-US" sz="2600" b="1" dirty="0">
                <a:latin typeface="Arial" panose="020B0604020202020204" pitchFamily="34" charset="0"/>
                <a:cs typeface="Arial" panose="020B0604020202020204" pitchFamily="34" charset="0"/>
              </a:rPr>
              <a:t>Since</a:t>
            </a:r>
            <a:r>
              <a:rPr lang="es-PE" sz="2600" b="1"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the</a:t>
            </a:r>
            <a:r>
              <a:rPr lang="es-PE" sz="2600" b="1" dirty="0">
                <a:latin typeface="Arial" panose="020B0604020202020204" pitchFamily="34" charset="0"/>
                <a:cs typeface="Arial" panose="020B0604020202020204" pitchFamily="34" charset="0"/>
              </a:rPr>
              <a:t> late 90’s, </a:t>
            </a:r>
            <a:r>
              <a:rPr lang="en-US" sz="2600" b="1" dirty="0">
                <a:latin typeface="Arial" panose="020B0604020202020204" pitchFamily="34" charset="0"/>
                <a:cs typeface="Arial" panose="020B0604020202020204" pitchFamily="34" charset="0"/>
              </a:rPr>
              <a:t>it</a:t>
            </a:r>
            <a:r>
              <a:rPr lang="es-PE" sz="2600" b="1"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was</a:t>
            </a:r>
            <a:r>
              <a:rPr lang="es-PE" sz="2600" b="1"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expected for 2009 that Colombia would have to import crude and products to meet its internal demand</a:t>
            </a:r>
            <a:endParaRPr lang="es-PE" sz="2600" b="1" dirty="0"/>
          </a:p>
        </p:txBody>
      </p:sp>
      <p:sp>
        <p:nvSpPr>
          <p:cNvPr id="8" name="object 140"/>
          <p:cNvSpPr txBox="1"/>
          <p:nvPr/>
        </p:nvSpPr>
        <p:spPr>
          <a:xfrm>
            <a:off x="1431233" y="5147756"/>
            <a:ext cx="3000089" cy="797654"/>
          </a:xfrm>
          <a:prstGeom prst="rect">
            <a:avLst/>
          </a:prstGeom>
          <a:solidFill>
            <a:schemeClr val="bg1"/>
          </a:solidFill>
        </p:spPr>
        <p:txBody>
          <a:bodyPr vert="horz" wrap="square" lIns="0" tIns="0" rIns="0" bIns="0" rtlCol="0">
            <a:spAutoFit/>
          </a:bodyPr>
          <a:lstStyle/>
          <a:p>
            <a:pPr marL="12700">
              <a:lnSpc>
                <a:spcPct val="100000"/>
              </a:lnSpc>
              <a:tabLst>
                <a:tab pos="499745" algn="l"/>
                <a:tab pos="987425" algn="l"/>
                <a:tab pos="1475740" algn="l"/>
                <a:tab pos="1963420" algn="l"/>
                <a:tab pos="2451100" algn="l"/>
              </a:tabLst>
            </a:pPr>
            <a:r>
              <a:rPr sz="1100" spc="-5" dirty="0">
                <a:latin typeface="Arial"/>
                <a:cs typeface="Arial"/>
              </a:rPr>
              <a:t>2001	2002	2003	2004	2005	2006</a:t>
            </a:r>
            <a:endParaRPr sz="1100" dirty="0">
              <a:latin typeface="Arial"/>
              <a:cs typeface="Arial"/>
            </a:endParaRPr>
          </a:p>
          <a:p>
            <a:pPr marL="287020">
              <a:lnSpc>
                <a:spcPts val="1130"/>
              </a:lnSpc>
              <a:spcBef>
                <a:spcPts val="459"/>
              </a:spcBef>
            </a:pPr>
            <a:r>
              <a:rPr sz="1000" spc="-5" dirty="0">
                <a:latin typeface="Arial"/>
                <a:cs typeface="Arial"/>
              </a:rPr>
              <a:t>Prod. </a:t>
            </a:r>
            <a:r>
              <a:rPr lang="en-US" sz="1000" spc="-20" dirty="0">
                <a:latin typeface="Arial"/>
                <a:cs typeface="Arial"/>
              </a:rPr>
              <a:t>P</a:t>
            </a:r>
            <a:r>
              <a:rPr sz="1000" spc="-20" dirty="0">
                <a:latin typeface="Arial"/>
                <a:cs typeface="Arial"/>
              </a:rPr>
              <a:t>rop</a:t>
            </a:r>
            <a:r>
              <a:rPr lang="en-US" sz="1000" spc="-20" dirty="0">
                <a:latin typeface="Arial"/>
                <a:cs typeface="Arial"/>
              </a:rPr>
              <a:t>erty</a:t>
            </a:r>
            <a:r>
              <a:rPr lang="es-PE" sz="1000" spc="-20" dirty="0">
                <a:latin typeface="Arial"/>
                <a:cs typeface="Arial"/>
              </a:rPr>
              <a:t> </a:t>
            </a:r>
            <a:r>
              <a:rPr sz="1000" spc="-20" dirty="0">
                <a:latin typeface="Arial"/>
                <a:cs typeface="Arial"/>
              </a:rPr>
              <a:t> </a:t>
            </a:r>
            <a:r>
              <a:rPr lang="es-PE" sz="1000" spc="-45" dirty="0">
                <a:latin typeface="Arial"/>
                <a:cs typeface="Arial"/>
              </a:rPr>
              <a:t>of </a:t>
            </a:r>
            <a:r>
              <a:rPr sz="1000" spc="-120" dirty="0">
                <a:latin typeface="Arial"/>
                <a:cs typeface="Arial"/>
              </a:rPr>
              <a:t> </a:t>
            </a:r>
            <a:r>
              <a:rPr sz="1000" spc="10" dirty="0">
                <a:latin typeface="Arial"/>
                <a:cs typeface="Arial"/>
              </a:rPr>
              <a:t>Ecopetrol</a:t>
            </a:r>
            <a:endParaRPr sz="1000" dirty="0">
              <a:latin typeface="Arial"/>
              <a:cs typeface="Arial"/>
            </a:endParaRPr>
          </a:p>
          <a:p>
            <a:pPr marL="287020" marR="5080">
              <a:lnSpc>
                <a:spcPts val="1080"/>
              </a:lnSpc>
              <a:spcBef>
                <a:spcPts val="65"/>
              </a:spcBef>
            </a:pPr>
            <a:r>
              <a:rPr sz="1000" spc="-5" dirty="0">
                <a:latin typeface="Arial"/>
                <a:cs typeface="Arial"/>
              </a:rPr>
              <a:t>Prod. </a:t>
            </a:r>
            <a:r>
              <a:rPr lang="en-US" sz="1000" spc="5" dirty="0">
                <a:latin typeface="Arial"/>
                <a:cs typeface="Arial"/>
              </a:rPr>
              <a:t>C</a:t>
            </a:r>
            <a:r>
              <a:rPr sz="1000" spc="5" dirty="0">
                <a:latin typeface="Arial"/>
                <a:cs typeface="Arial"/>
              </a:rPr>
              <a:t>orrespo</a:t>
            </a:r>
            <a:r>
              <a:rPr lang="en-US" sz="1000" spc="5" dirty="0">
                <a:latin typeface="Arial"/>
                <a:cs typeface="Arial"/>
              </a:rPr>
              <a:t>nding</a:t>
            </a:r>
            <a:r>
              <a:rPr lang="es-PE" sz="1000" spc="5" dirty="0">
                <a:latin typeface="Arial"/>
                <a:cs typeface="Arial"/>
              </a:rPr>
              <a:t> </a:t>
            </a:r>
            <a:r>
              <a:rPr sz="1000" spc="5" dirty="0">
                <a:latin typeface="Arial"/>
                <a:cs typeface="Arial"/>
              </a:rPr>
              <a:t> </a:t>
            </a:r>
            <a:r>
              <a:rPr lang="en-US" sz="1000" spc="-55" dirty="0">
                <a:latin typeface="Arial"/>
                <a:cs typeface="Arial"/>
              </a:rPr>
              <a:t>to</a:t>
            </a:r>
            <a:r>
              <a:rPr lang="es-PE" sz="1000" spc="-55" dirty="0">
                <a:latin typeface="Arial"/>
                <a:cs typeface="Arial"/>
              </a:rPr>
              <a:t> </a:t>
            </a:r>
            <a:r>
              <a:rPr lang="en-US" sz="1000" spc="-55" dirty="0">
                <a:latin typeface="Arial"/>
                <a:cs typeface="Arial"/>
              </a:rPr>
              <a:t>the</a:t>
            </a:r>
            <a:r>
              <a:rPr sz="1000" spc="45" dirty="0">
                <a:latin typeface="Arial"/>
                <a:cs typeface="Arial"/>
              </a:rPr>
              <a:t> </a:t>
            </a:r>
            <a:r>
              <a:rPr sz="1000" spc="15" dirty="0">
                <a:latin typeface="Arial"/>
                <a:cs typeface="Arial"/>
              </a:rPr>
              <a:t>r</a:t>
            </a:r>
            <a:r>
              <a:rPr lang="es-PE" sz="1000" spc="15" dirty="0" err="1">
                <a:latin typeface="Arial"/>
                <a:cs typeface="Arial"/>
              </a:rPr>
              <a:t>oyalty</a:t>
            </a:r>
            <a:r>
              <a:rPr sz="1000" spc="15" dirty="0">
                <a:latin typeface="Arial"/>
                <a:cs typeface="Arial"/>
              </a:rPr>
              <a:t> </a:t>
            </a:r>
            <a:r>
              <a:rPr lang="es-PE" sz="1000" spc="-45" dirty="0">
                <a:latin typeface="Arial"/>
                <a:cs typeface="Arial"/>
              </a:rPr>
              <a:t>of a </a:t>
            </a:r>
            <a:r>
              <a:rPr lang="en-US" sz="1000" spc="-45" dirty="0">
                <a:latin typeface="Arial"/>
                <a:cs typeface="Arial"/>
              </a:rPr>
              <a:t>third</a:t>
            </a:r>
            <a:r>
              <a:rPr lang="es-PE" sz="1000" spc="-45" dirty="0">
                <a:latin typeface="Arial"/>
                <a:cs typeface="Arial"/>
              </a:rPr>
              <a:t> </a:t>
            </a:r>
            <a:r>
              <a:rPr lang="en-US" sz="1000" spc="-45" dirty="0">
                <a:latin typeface="Arial"/>
                <a:cs typeface="Arial"/>
              </a:rPr>
              <a:t>party</a:t>
            </a:r>
            <a:r>
              <a:rPr lang="es-PE" sz="1000" spc="-45" dirty="0">
                <a:latin typeface="Arial"/>
                <a:cs typeface="Arial"/>
              </a:rPr>
              <a:t> </a:t>
            </a:r>
            <a:r>
              <a:rPr lang="en-US" sz="1000" spc="-35" dirty="0">
                <a:latin typeface="Arial"/>
                <a:cs typeface="Arial"/>
              </a:rPr>
              <a:t>Loads</a:t>
            </a:r>
            <a:r>
              <a:rPr lang="es-PE" sz="1000" spc="-35" dirty="0">
                <a:latin typeface="Arial"/>
                <a:cs typeface="Arial"/>
              </a:rPr>
              <a:t> </a:t>
            </a:r>
            <a:r>
              <a:rPr lang="en-US" sz="1000" spc="-35" dirty="0">
                <a:latin typeface="Arial"/>
                <a:cs typeface="Arial"/>
              </a:rPr>
              <a:t>to</a:t>
            </a:r>
            <a:r>
              <a:rPr lang="es-PE" sz="1000" spc="-35" dirty="0">
                <a:latin typeface="Arial"/>
                <a:cs typeface="Arial"/>
              </a:rPr>
              <a:t> </a:t>
            </a:r>
            <a:r>
              <a:rPr lang="en-US" sz="1000" spc="-35" dirty="0">
                <a:latin typeface="Arial"/>
                <a:cs typeface="Arial"/>
              </a:rPr>
              <a:t>refinery </a:t>
            </a:r>
            <a:endParaRPr lang="en-US" sz="1000" dirty="0">
              <a:latin typeface="Arial"/>
              <a:cs typeface="Arial"/>
            </a:endParaRPr>
          </a:p>
          <a:p>
            <a:pPr marL="287020">
              <a:lnSpc>
                <a:spcPts val="1045"/>
              </a:lnSpc>
            </a:pPr>
            <a:r>
              <a:rPr lang="en-US" sz="1000" spc="-45" dirty="0">
                <a:latin typeface="Arial"/>
                <a:cs typeface="Arial"/>
              </a:rPr>
              <a:t>Hydrocarbon</a:t>
            </a:r>
            <a:r>
              <a:rPr lang="es-PE" sz="1000" spc="-45" dirty="0">
                <a:latin typeface="Arial"/>
                <a:cs typeface="Arial"/>
              </a:rPr>
              <a:t> </a:t>
            </a:r>
            <a:r>
              <a:rPr lang="en-US" sz="1000" spc="-45" dirty="0">
                <a:latin typeface="Arial"/>
                <a:cs typeface="Arial"/>
              </a:rPr>
              <a:t>domestic</a:t>
            </a:r>
            <a:r>
              <a:rPr lang="es-PE" sz="1000" spc="-45" dirty="0">
                <a:latin typeface="Arial"/>
                <a:cs typeface="Arial"/>
              </a:rPr>
              <a:t> </a:t>
            </a:r>
            <a:r>
              <a:rPr lang="en-US" sz="1000" spc="-45" dirty="0">
                <a:latin typeface="Arial"/>
                <a:cs typeface="Arial"/>
              </a:rPr>
              <a:t>demand</a:t>
            </a:r>
            <a:r>
              <a:rPr lang="es-PE" sz="1000" spc="-45" dirty="0">
                <a:latin typeface="Arial"/>
                <a:cs typeface="Arial"/>
              </a:rPr>
              <a:t> </a:t>
            </a:r>
            <a:r>
              <a:rPr sz="1000" spc="-25" dirty="0">
                <a:latin typeface="Arial"/>
                <a:cs typeface="Arial"/>
              </a:rPr>
              <a:t> </a:t>
            </a:r>
            <a:r>
              <a:rPr sz="1000" spc="-10" dirty="0">
                <a:latin typeface="Arial"/>
                <a:cs typeface="Arial"/>
              </a:rPr>
              <a:t>2004</a:t>
            </a:r>
            <a:endParaRPr sz="1000" dirty="0">
              <a:latin typeface="Arial"/>
              <a:cs typeface="Arial"/>
            </a:endParaRPr>
          </a:p>
        </p:txBody>
      </p:sp>
      <p:sp>
        <p:nvSpPr>
          <p:cNvPr id="9" name="object 143"/>
          <p:cNvSpPr txBox="1"/>
          <p:nvPr/>
        </p:nvSpPr>
        <p:spPr>
          <a:xfrm>
            <a:off x="5354603" y="5127878"/>
            <a:ext cx="3719068" cy="798167"/>
          </a:xfrm>
          <a:prstGeom prst="rect">
            <a:avLst/>
          </a:prstGeom>
          <a:solidFill>
            <a:schemeClr val="bg1"/>
          </a:solidFill>
        </p:spPr>
        <p:txBody>
          <a:bodyPr vert="horz" wrap="square" lIns="0" tIns="0" rIns="0" bIns="0" rtlCol="0">
            <a:spAutoFit/>
          </a:bodyPr>
          <a:lstStyle/>
          <a:p>
            <a:pPr marL="12700">
              <a:lnSpc>
                <a:spcPct val="100000"/>
              </a:lnSpc>
              <a:tabLst>
                <a:tab pos="499745" algn="l"/>
                <a:tab pos="986790" algn="l"/>
                <a:tab pos="1474470" algn="l"/>
                <a:tab pos="1962150" algn="l"/>
                <a:tab pos="2451100" algn="l"/>
                <a:tab pos="2938145" algn="l"/>
              </a:tabLst>
            </a:pPr>
            <a:r>
              <a:rPr sz="1100" spc="-5" dirty="0">
                <a:latin typeface="Arial"/>
                <a:cs typeface="Arial"/>
              </a:rPr>
              <a:t>2009	2010	2011	2012	2013	2014	2015</a:t>
            </a:r>
            <a:endParaRPr sz="1100" dirty="0">
              <a:latin typeface="Arial"/>
              <a:cs typeface="Arial"/>
            </a:endParaRPr>
          </a:p>
          <a:p>
            <a:pPr marL="217170" marR="393700">
              <a:lnSpc>
                <a:spcPct val="89100"/>
              </a:lnSpc>
              <a:spcBef>
                <a:spcPts val="590"/>
              </a:spcBef>
            </a:pPr>
            <a:r>
              <a:rPr sz="1000" spc="-5" dirty="0">
                <a:latin typeface="Arial"/>
                <a:cs typeface="Arial"/>
              </a:rPr>
              <a:t>Prod. </a:t>
            </a:r>
            <a:r>
              <a:rPr sz="1000" spc="5" dirty="0">
                <a:latin typeface="Arial"/>
                <a:cs typeface="Arial"/>
              </a:rPr>
              <a:t>correspond</a:t>
            </a:r>
            <a:r>
              <a:rPr lang="en-US" sz="1000" spc="5" dirty="0">
                <a:latin typeface="Arial"/>
                <a:cs typeface="Arial"/>
              </a:rPr>
              <a:t>ing</a:t>
            </a:r>
            <a:r>
              <a:rPr sz="1000" spc="5" dirty="0">
                <a:latin typeface="Arial"/>
                <a:cs typeface="Arial"/>
              </a:rPr>
              <a:t> </a:t>
            </a:r>
            <a:r>
              <a:rPr lang="en-US" sz="1000" spc="-55" dirty="0">
                <a:latin typeface="Arial"/>
                <a:cs typeface="Arial"/>
              </a:rPr>
              <a:t>to</a:t>
            </a:r>
            <a:r>
              <a:rPr lang="es-PE" sz="1000" spc="-55" dirty="0">
                <a:latin typeface="Arial"/>
                <a:cs typeface="Arial"/>
              </a:rPr>
              <a:t> </a:t>
            </a:r>
            <a:r>
              <a:rPr sz="1000" spc="10" dirty="0">
                <a:latin typeface="Arial"/>
                <a:cs typeface="Arial"/>
              </a:rPr>
              <a:t>Ecopetrol </a:t>
            </a:r>
            <a:r>
              <a:rPr lang="en-US" sz="1000" spc="10" dirty="0">
                <a:latin typeface="Arial"/>
                <a:cs typeface="Arial"/>
              </a:rPr>
              <a:t>royalty</a:t>
            </a:r>
            <a:r>
              <a:rPr lang="es-PE" sz="1000" spc="10" dirty="0">
                <a:latin typeface="Arial"/>
                <a:cs typeface="Arial"/>
              </a:rPr>
              <a:t>               </a:t>
            </a:r>
            <a:r>
              <a:rPr sz="1000" spc="10" dirty="0">
                <a:latin typeface="Arial"/>
                <a:cs typeface="Arial"/>
              </a:rPr>
              <a:t> </a:t>
            </a:r>
            <a:r>
              <a:rPr lang="en-US" sz="1000" spc="-5" dirty="0">
                <a:latin typeface="Arial"/>
                <a:cs typeface="Arial"/>
              </a:rPr>
              <a:t>Prod</a:t>
            </a:r>
            <a:r>
              <a:rPr lang="es-PE" sz="1000" spc="-5" dirty="0">
                <a:latin typeface="Arial"/>
                <a:cs typeface="Arial"/>
              </a:rPr>
              <a:t>. </a:t>
            </a:r>
            <a:r>
              <a:rPr sz="1000" spc="-20" dirty="0">
                <a:latin typeface="Arial"/>
                <a:cs typeface="Arial"/>
              </a:rPr>
              <a:t>prop</a:t>
            </a:r>
            <a:r>
              <a:rPr lang="en-US" sz="1000" spc="-20" dirty="0">
                <a:latin typeface="Arial"/>
                <a:cs typeface="Arial"/>
              </a:rPr>
              <a:t>erty</a:t>
            </a:r>
            <a:r>
              <a:rPr sz="1000" spc="-20" dirty="0">
                <a:latin typeface="Arial"/>
                <a:cs typeface="Arial"/>
              </a:rPr>
              <a:t> </a:t>
            </a:r>
            <a:r>
              <a:rPr lang="es-PE" sz="1000" spc="-45" dirty="0">
                <a:latin typeface="Arial"/>
                <a:cs typeface="Arial"/>
              </a:rPr>
              <a:t>of </a:t>
            </a:r>
            <a:r>
              <a:rPr sz="1000" spc="-45" dirty="0">
                <a:latin typeface="Arial"/>
                <a:cs typeface="Arial"/>
              </a:rPr>
              <a:t> </a:t>
            </a:r>
            <a:r>
              <a:rPr lang="en-US" sz="1000" spc="-25" dirty="0">
                <a:latin typeface="Arial"/>
                <a:cs typeface="Arial"/>
              </a:rPr>
              <a:t>shareholders</a:t>
            </a:r>
            <a:r>
              <a:rPr lang="es-PE" sz="1000" spc="-25" dirty="0">
                <a:latin typeface="Arial"/>
                <a:cs typeface="Arial"/>
              </a:rPr>
              <a:t> and </a:t>
            </a:r>
            <a:r>
              <a:rPr sz="1000" spc="-60" dirty="0">
                <a:latin typeface="Arial"/>
                <a:cs typeface="Arial"/>
              </a:rPr>
              <a:t>y </a:t>
            </a:r>
            <a:r>
              <a:rPr lang="en-US" sz="1000" spc="30" dirty="0">
                <a:latin typeface="Arial"/>
                <a:cs typeface="Arial"/>
              </a:rPr>
              <a:t>third parties </a:t>
            </a:r>
            <a:r>
              <a:rPr sz="1000" spc="15" dirty="0">
                <a:latin typeface="Arial"/>
                <a:cs typeface="Arial"/>
              </a:rPr>
              <a:t>net  </a:t>
            </a:r>
            <a:r>
              <a:rPr lang="en-US" sz="1000" dirty="0">
                <a:latin typeface="Arial"/>
                <a:cs typeface="Arial"/>
              </a:rPr>
              <a:t>Hydrocarbon</a:t>
            </a:r>
            <a:r>
              <a:rPr lang="es-PE" sz="1000" dirty="0">
                <a:latin typeface="Arial"/>
                <a:cs typeface="Arial"/>
              </a:rPr>
              <a:t> </a:t>
            </a:r>
            <a:r>
              <a:rPr lang="en-US" sz="1000" dirty="0">
                <a:latin typeface="Arial"/>
                <a:cs typeface="Arial"/>
              </a:rPr>
              <a:t>domestic</a:t>
            </a:r>
            <a:r>
              <a:rPr lang="es-PE" sz="1000" dirty="0">
                <a:latin typeface="Arial"/>
                <a:cs typeface="Arial"/>
              </a:rPr>
              <a:t> </a:t>
            </a:r>
            <a:r>
              <a:rPr lang="en-US" sz="1000" dirty="0">
                <a:latin typeface="Arial"/>
                <a:cs typeface="Arial"/>
              </a:rPr>
              <a:t>demand</a:t>
            </a:r>
          </a:p>
          <a:p>
            <a:pPr marL="217170">
              <a:lnSpc>
                <a:spcPts val="1060"/>
              </a:lnSpc>
            </a:pPr>
            <a:r>
              <a:rPr lang="en-US" sz="1000" spc="-10" dirty="0">
                <a:latin typeface="Arial"/>
                <a:cs typeface="Arial"/>
              </a:rPr>
              <a:t>Current</a:t>
            </a:r>
            <a:r>
              <a:rPr lang="es-PE" sz="1000" spc="-10" dirty="0">
                <a:latin typeface="Arial"/>
                <a:cs typeface="Arial"/>
              </a:rPr>
              <a:t> </a:t>
            </a:r>
            <a:r>
              <a:rPr lang="en-US" sz="1000" spc="-10" dirty="0">
                <a:latin typeface="Arial"/>
                <a:cs typeface="Arial"/>
              </a:rPr>
              <a:t>firm</a:t>
            </a:r>
            <a:r>
              <a:rPr lang="es-PE" sz="1000" spc="-10" dirty="0">
                <a:latin typeface="Arial"/>
                <a:cs typeface="Arial"/>
              </a:rPr>
              <a:t> reserves 2004</a:t>
            </a:r>
            <a:endParaRPr sz="1000" dirty="0">
              <a:latin typeface="Arial"/>
              <a:cs typeface="Arial"/>
            </a:endParaRPr>
          </a:p>
        </p:txBody>
      </p:sp>
      <p:sp>
        <p:nvSpPr>
          <p:cNvPr id="10" name="object 144"/>
          <p:cNvSpPr txBox="1"/>
          <p:nvPr/>
        </p:nvSpPr>
        <p:spPr>
          <a:xfrm>
            <a:off x="438744" y="6298578"/>
            <a:ext cx="1569949" cy="169277"/>
          </a:xfrm>
          <a:prstGeom prst="rect">
            <a:avLst/>
          </a:prstGeom>
          <a:solidFill>
            <a:schemeClr val="bg1"/>
          </a:solidFill>
        </p:spPr>
        <p:txBody>
          <a:bodyPr vert="horz" wrap="square" lIns="0" tIns="0" rIns="0" bIns="0" rtlCol="0">
            <a:spAutoFit/>
          </a:bodyPr>
          <a:lstStyle/>
          <a:p>
            <a:pPr marL="12700">
              <a:lnSpc>
                <a:spcPct val="100000"/>
              </a:lnSpc>
            </a:pPr>
            <a:r>
              <a:rPr lang="en-US" sz="1100" spc="-25" dirty="0">
                <a:latin typeface="Arial"/>
                <a:cs typeface="Arial"/>
              </a:rPr>
              <a:t>Source</a:t>
            </a:r>
            <a:r>
              <a:rPr sz="1100" spc="-25" dirty="0">
                <a:latin typeface="Arial"/>
                <a:cs typeface="Arial"/>
              </a:rPr>
              <a:t>: </a:t>
            </a:r>
            <a:r>
              <a:rPr sz="1100" spc="10" dirty="0">
                <a:latin typeface="Arial"/>
                <a:cs typeface="Arial"/>
              </a:rPr>
              <a:t>Ecopetrol</a:t>
            </a:r>
            <a:r>
              <a:rPr sz="1100" spc="-185" dirty="0">
                <a:latin typeface="Arial"/>
                <a:cs typeface="Arial"/>
              </a:rPr>
              <a:t> </a:t>
            </a:r>
            <a:r>
              <a:rPr sz="1100" spc="-5" dirty="0">
                <a:latin typeface="Arial"/>
                <a:cs typeface="Arial"/>
              </a:rPr>
              <a:t>2003</a:t>
            </a:r>
            <a:endParaRPr sz="1100" dirty="0">
              <a:latin typeface="Arial"/>
              <a:cs typeface="Arial"/>
            </a:endParaRPr>
          </a:p>
        </p:txBody>
      </p:sp>
    </p:spTree>
    <p:extLst>
      <p:ext uri="{BB962C8B-B14F-4D97-AF65-F5344CB8AC3E}">
        <p14:creationId xmlns:p14="http://schemas.microsoft.com/office/powerpoint/2010/main" val="43358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6" t="11434" r="19871" b="8264"/>
          <a:stretch/>
        </p:blipFill>
        <p:spPr bwMode="auto">
          <a:xfrm>
            <a:off x="0" y="-68406"/>
            <a:ext cx="9721850" cy="692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txBox="1"/>
          <p:nvPr/>
        </p:nvSpPr>
        <p:spPr>
          <a:xfrm>
            <a:off x="104952" y="877714"/>
            <a:ext cx="9616898" cy="5755422"/>
          </a:xfrm>
          <a:prstGeom prst="rect">
            <a:avLst/>
          </a:prstGeom>
          <a:solidFill>
            <a:schemeClr val="bg1"/>
          </a:solidFill>
        </p:spPr>
        <p:txBody>
          <a:bodyPr vert="horz" wrap="square" lIns="0" tIns="0" rIns="0" bIns="0" rtlCol="0">
            <a:spAutoFit/>
          </a:bodyPr>
          <a:lstStyle/>
          <a:p>
            <a:pPr marL="2348865">
              <a:lnSpc>
                <a:spcPct val="100000"/>
              </a:lnSpc>
            </a:pPr>
            <a:r>
              <a:rPr lang="es-PE" sz="1600" b="1" spc="-5" dirty="0">
                <a:latin typeface="Arial"/>
                <a:cs typeface="Arial"/>
              </a:rPr>
              <a:t>New </a:t>
            </a:r>
            <a:r>
              <a:rPr lang="en-US" sz="1600" b="1" spc="-5" dirty="0">
                <a:latin typeface="Arial"/>
                <a:cs typeface="Arial"/>
              </a:rPr>
              <a:t>Institutional</a:t>
            </a:r>
            <a:r>
              <a:rPr lang="es-PE" sz="1600" b="1" spc="-5" dirty="0">
                <a:latin typeface="Arial"/>
                <a:cs typeface="Arial"/>
              </a:rPr>
              <a:t> Framework – </a:t>
            </a:r>
            <a:r>
              <a:rPr lang="en-US" sz="1600" b="1" spc="-5" dirty="0">
                <a:latin typeface="Arial"/>
                <a:cs typeface="Arial"/>
              </a:rPr>
              <a:t>Decree</a:t>
            </a:r>
            <a:r>
              <a:rPr lang="es-PE" sz="1600" b="1" spc="-5" dirty="0">
                <a:latin typeface="Arial"/>
                <a:cs typeface="Arial"/>
              </a:rPr>
              <a:t> 1760 </a:t>
            </a:r>
            <a:r>
              <a:rPr lang="en-US" sz="1600" b="1" spc="-5" dirty="0">
                <a:latin typeface="Arial"/>
                <a:cs typeface="Arial"/>
              </a:rPr>
              <a:t>from</a:t>
            </a:r>
            <a:r>
              <a:rPr lang="es-PE" sz="1600" b="1" spc="-5" dirty="0">
                <a:latin typeface="Arial"/>
                <a:cs typeface="Arial"/>
              </a:rPr>
              <a:t> 2003 </a:t>
            </a:r>
            <a:endParaRPr sz="1600" dirty="0">
              <a:latin typeface="Arial"/>
              <a:cs typeface="Arial"/>
            </a:endParaRPr>
          </a:p>
          <a:p>
            <a:pPr marL="12700">
              <a:lnSpc>
                <a:spcPct val="100000"/>
              </a:lnSpc>
              <a:spcBef>
                <a:spcPts val="600"/>
              </a:spcBef>
            </a:pPr>
            <a:r>
              <a:rPr sz="1600" spc="-15" dirty="0">
                <a:latin typeface="Arial"/>
                <a:cs typeface="Arial"/>
              </a:rPr>
              <a:t>Obje</a:t>
            </a:r>
            <a:r>
              <a:rPr lang="en-US" sz="1600" spc="-15" dirty="0">
                <a:latin typeface="Arial"/>
                <a:cs typeface="Arial"/>
              </a:rPr>
              <a:t>ctive</a:t>
            </a:r>
            <a:r>
              <a:rPr sz="1600" spc="-15" dirty="0">
                <a:latin typeface="Arial"/>
                <a:cs typeface="Arial"/>
              </a:rPr>
              <a:t>:</a:t>
            </a:r>
            <a:endParaRPr sz="1600" dirty="0">
              <a:latin typeface="Arial"/>
              <a:cs typeface="Arial"/>
            </a:endParaRPr>
          </a:p>
          <a:p>
            <a:pPr marL="195580" indent="-182880">
              <a:lnSpc>
                <a:spcPct val="100000"/>
              </a:lnSpc>
              <a:spcBef>
                <a:spcPts val="600"/>
              </a:spcBef>
              <a:buClr>
                <a:srgbClr val="004337"/>
              </a:buClr>
              <a:buSzPct val="90000"/>
              <a:buChar char="•"/>
              <a:tabLst>
                <a:tab pos="195580" algn="l"/>
              </a:tabLst>
            </a:pPr>
            <a:r>
              <a:rPr lang="en-US" sz="1600" spc="-15" dirty="0">
                <a:latin typeface="Arial"/>
                <a:cs typeface="Arial"/>
              </a:rPr>
              <a:t>Streamline the public administration organization </a:t>
            </a:r>
            <a:endParaRPr sz="1600" dirty="0">
              <a:latin typeface="Arial"/>
              <a:cs typeface="Arial"/>
            </a:endParaRPr>
          </a:p>
          <a:p>
            <a:pPr marL="195580" indent="-182880">
              <a:lnSpc>
                <a:spcPct val="100000"/>
              </a:lnSpc>
              <a:spcBef>
                <a:spcPts val="600"/>
              </a:spcBef>
              <a:buClr>
                <a:srgbClr val="004337"/>
              </a:buClr>
              <a:buSzPct val="90000"/>
              <a:buChar char="•"/>
              <a:tabLst>
                <a:tab pos="195580" algn="l"/>
              </a:tabLst>
            </a:pPr>
            <a:r>
              <a:rPr lang="en-US" sz="1600" spc="25" dirty="0">
                <a:latin typeface="Arial"/>
                <a:cs typeface="Arial"/>
              </a:rPr>
              <a:t>Separate the activities of industrial and commercial nature from the ones of administrative nature</a:t>
            </a:r>
            <a:endParaRPr sz="1600" dirty="0">
              <a:latin typeface="Arial"/>
              <a:cs typeface="Arial"/>
            </a:endParaRPr>
          </a:p>
          <a:p>
            <a:pPr marL="12700">
              <a:lnSpc>
                <a:spcPct val="100000"/>
              </a:lnSpc>
              <a:spcBef>
                <a:spcPts val="600"/>
              </a:spcBef>
            </a:pPr>
            <a:r>
              <a:rPr lang="es-PE" sz="1600" spc="-5" dirty="0">
                <a:latin typeface="Arial"/>
                <a:cs typeface="Arial"/>
              </a:rPr>
              <a:t> </a:t>
            </a:r>
            <a:r>
              <a:rPr lang="en-US" sz="1600" spc="-5" dirty="0">
                <a:latin typeface="Arial"/>
                <a:cs typeface="Arial"/>
              </a:rPr>
              <a:t>Effect</a:t>
            </a:r>
            <a:r>
              <a:rPr lang="es-PE" sz="1600" spc="-5" dirty="0">
                <a:latin typeface="Arial"/>
                <a:cs typeface="Arial"/>
              </a:rPr>
              <a:t>: </a:t>
            </a:r>
            <a:endParaRPr sz="1600" dirty="0">
              <a:latin typeface="Arial"/>
              <a:cs typeface="Arial"/>
            </a:endParaRPr>
          </a:p>
          <a:p>
            <a:pPr marL="195580" indent="-182880">
              <a:lnSpc>
                <a:spcPct val="100000"/>
              </a:lnSpc>
              <a:spcBef>
                <a:spcPts val="600"/>
              </a:spcBef>
              <a:buClr>
                <a:srgbClr val="004337"/>
              </a:buClr>
              <a:buSzPct val="90000"/>
              <a:buChar char="•"/>
              <a:tabLst>
                <a:tab pos="195580" algn="l"/>
              </a:tabLst>
            </a:pPr>
            <a:r>
              <a:rPr lang="en-US" sz="1600" spc="-10" dirty="0">
                <a:latin typeface="Arial"/>
                <a:cs typeface="Arial"/>
              </a:rPr>
              <a:t>Ministry of Energy </a:t>
            </a:r>
            <a:r>
              <a:rPr lang="es-PE" sz="1600" spc="-10" dirty="0">
                <a:latin typeface="Arial"/>
                <a:cs typeface="Arial"/>
              </a:rPr>
              <a:t>and </a:t>
            </a:r>
            <a:r>
              <a:rPr lang="en-US" sz="1600" spc="-10" dirty="0">
                <a:latin typeface="Arial"/>
                <a:cs typeface="Arial"/>
              </a:rPr>
              <a:t>Mines: Adoption </a:t>
            </a:r>
            <a:r>
              <a:rPr lang="es-PE" sz="1600" spc="-10" dirty="0">
                <a:latin typeface="Arial"/>
                <a:cs typeface="Arial"/>
              </a:rPr>
              <a:t>o</a:t>
            </a:r>
            <a:r>
              <a:rPr lang="en-US" sz="1600" spc="-10" dirty="0">
                <a:latin typeface="Arial"/>
                <a:cs typeface="Arial"/>
              </a:rPr>
              <a:t>f National Policy </a:t>
            </a:r>
            <a:endParaRPr lang="en-US" sz="1600" dirty="0">
              <a:latin typeface="Arial"/>
              <a:cs typeface="Arial"/>
            </a:endParaRPr>
          </a:p>
          <a:p>
            <a:pPr marL="195580" indent="-182880">
              <a:lnSpc>
                <a:spcPct val="100000"/>
              </a:lnSpc>
              <a:spcBef>
                <a:spcPts val="600"/>
              </a:spcBef>
              <a:buClr>
                <a:srgbClr val="004337"/>
              </a:buClr>
              <a:buSzPct val="90000"/>
              <a:buChar char="•"/>
              <a:tabLst>
                <a:tab pos="195580" algn="l"/>
              </a:tabLst>
            </a:pPr>
            <a:r>
              <a:rPr sz="1600" spc="-114" dirty="0">
                <a:latin typeface="Arial"/>
                <a:cs typeface="Arial"/>
              </a:rPr>
              <a:t>ANH: </a:t>
            </a:r>
            <a:r>
              <a:rPr lang="en-US" sz="1600" spc="35" dirty="0">
                <a:latin typeface="Arial"/>
                <a:cs typeface="Arial"/>
              </a:rPr>
              <a:t>Hydrocarbon</a:t>
            </a:r>
            <a:r>
              <a:rPr lang="es-PE" sz="1600" spc="35" dirty="0">
                <a:latin typeface="Arial"/>
                <a:cs typeface="Arial"/>
              </a:rPr>
              <a:t> </a:t>
            </a:r>
            <a:r>
              <a:rPr lang="en-US" sz="1600" spc="35" dirty="0">
                <a:latin typeface="Arial"/>
                <a:cs typeface="Arial"/>
              </a:rPr>
              <a:t>resources</a:t>
            </a:r>
            <a:r>
              <a:rPr lang="es-PE" sz="1600" spc="35" dirty="0">
                <a:latin typeface="Arial"/>
                <a:cs typeface="Arial"/>
              </a:rPr>
              <a:t>  </a:t>
            </a:r>
            <a:r>
              <a:rPr lang="en-US" sz="1600" spc="35" dirty="0">
                <a:latin typeface="Arial"/>
                <a:cs typeface="Arial"/>
              </a:rPr>
              <a:t>administration</a:t>
            </a:r>
            <a:r>
              <a:rPr lang="es-PE" sz="1600" spc="35" dirty="0">
                <a:latin typeface="Arial"/>
                <a:cs typeface="Arial"/>
              </a:rPr>
              <a:t> and </a:t>
            </a:r>
            <a:r>
              <a:rPr lang="en-US" sz="1600" spc="35" dirty="0">
                <a:latin typeface="Arial"/>
                <a:cs typeface="Arial"/>
              </a:rPr>
              <a:t>promotion </a:t>
            </a:r>
            <a:endParaRPr lang="en-US" sz="1600" dirty="0">
              <a:latin typeface="Arial"/>
              <a:cs typeface="Arial"/>
            </a:endParaRPr>
          </a:p>
          <a:p>
            <a:pPr marL="195580" indent="-182880">
              <a:lnSpc>
                <a:spcPct val="100000"/>
              </a:lnSpc>
              <a:spcBef>
                <a:spcPts val="600"/>
              </a:spcBef>
              <a:buClr>
                <a:srgbClr val="004337"/>
              </a:buClr>
              <a:buSzPct val="90000"/>
              <a:buChar char="•"/>
              <a:tabLst>
                <a:tab pos="195580" algn="l"/>
              </a:tabLst>
            </a:pPr>
            <a:r>
              <a:rPr sz="1600" spc="15" dirty="0">
                <a:latin typeface="Arial"/>
                <a:cs typeface="Arial"/>
              </a:rPr>
              <a:t>Ecopetrol: </a:t>
            </a:r>
            <a:r>
              <a:rPr lang="en-US" sz="1600" dirty="0">
                <a:latin typeface="Arial"/>
                <a:cs typeface="Arial"/>
              </a:rPr>
              <a:t>Entrepreneurial</a:t>
            </a:r>
            <a:r>
              <a:rPr lang="es-PE" sz="1600" dirty="0">
                <a:latin typeface="Arial"/>
                <a:cs typeface="Arial"/>
              </a:rPr>
              <a:t>  </a:t>
            </a:r>
            <a:r>
              <a:rPr lang="en-US" sz="1600" dirty="0">
                <a:latin typeface="Arial"/>
                <a:cs typeface="Arial"/>
              </a:rPr>
              <a:t>character </a:t>
            </a:r>
          </a:p>
          <a:p>
            <a:pPr marL="106045" algn="ctr">
              <a:lnSpc>
                <a:spcPct val="100000"/>
              </a:lnSpc>
              <a:spcBef>
                <a:spcPts val="600"/>
              </a:spcBef>
            </a:pPr>
            <a:r>
              <a:rPr lang="en-US" sz="1600" b="1" spc="-55" dirty="0">
                <a:latin typeface="Arial"/>
                <a:cs typeface="Arial"/>
              </a:rPr>
              <a:t>Regulatory</a:t>
            </a:r>
            <a:r>
              <a:rPr lang="es-PE" sz="1600" b="1" spc="-55" dirty="0">
                <a:latin typeface="Arial"/>
                <a:cs typeface="Arial"/>
              </a:rPr>
              <a:t> and legal </a:t>
            </a:r>
            <a:r>
              <a:rPr lang="en-US" sz="1600" b="1" spc="-55" dirty="0">
                <a:latin typeface="Arial"/>
                <a:cs typeface="Arial"/>
              </a:rPr>
              <a:t>framework </a:t>
            </a:r>
            <a:endParaRPr lang="en-US" sz="1600" dirty="0">
              <a:latin typeface="Arial"/>
              <a:cs typeface="Arial"/>
            </a:endParaRPr>
          </a:p>
          <a:p>
            <a:pPr marL="195580" marR="377190" indent="-182880">
              <a:lnSpc>
                <a:spcPct val="100000"/>
              </a:lnSpc>
              <a:spcBef>
                <a:spcPts val="600"/>
              </a:spcBef>
              <a:buClr>
                <a:srgbClr val="004337"/>
              </a:buClr>
              <a:buSzPct val="90000"/>
              <a:buChar char="•"/>
              <a:tabLst>
                <a:tab pos="195580" algn="l"/>
              </a:tabLst>
            </a:pPr>
            <a:r>
              <a:rPr lang="en-US" sz="1600" spc="-20" dirty="0">
                <a:latin typeface="Arial"/>
                <a:cs typeface="Arial"/>
              </a:rPr>
              <a:t>Stable and favorable contractual system: All the companies compete under the same terms and conditions.  </a:t>
            </a:r>
            <a:endParaRPr sz="1600" dirty="0">
              <a:latin typeface="Arial"/>
              <a:cs typeface="Arial"/>
            </a:endParaRPr>
          </a:p>
          <a:p>
            <a:pPr marL="195580" indent="-182880">
              <a:lnSpc>
                <a:spcPct val="100000"/>
              </a:lnSpc>
              <a:spcBef>
                <a:spcPts val="600"/>
              </a:spcBef>
              <a:buClr>
                <a:srgbClr val="004337"/>
              </a:buClr>
              <a:buSzPct val="90000"/>
              <a:buChar char="•"/>
              <a:tabLst>
                <a:tab pos="195580" algn="l"/>
              </a:tabLst>
            </a:pPr>
            <a:r>
              <a:rPr lang="es-PE" sz="1600" dirty="0">
                <a:latin typeface="Arial"/>
                <a:cs typeface="Arial"/>
              </a:rPr>
              <a:t>Modern and </a:t>
            </a:r>
            <a:r>
              <a:rPr lang="en-US" sz="1600" dirty="0">
                <a:latin typeface="Arial"/>
                <a:cs typeface="Arial"/>
              </a:rPr>
              <a:t>profitable</a:t>
            </a:r>
            <a:r>
              <a:rPr lang="es-PE" sz="1600" dirty="0">
                <a:latin typeface="Arial"/>
                <a:cs typeface="Arial"/>
              </a:rPr>
              <a:t> </a:t>
            </a:r>
            <a:r>
              <a:rPr lang="en-US" sz="1600" spc="25" dirty="0">
                <a:latin typeface="Arial"/>
                <a:cs typeface="Arial"/>
              </a:rPr>
              <a:t>E&amp;P  contracts: the contractor undertakes all the risks and costs and is the only owner of the production. </a:t>
            </a:r>
            <a:endParaRPr sz="1600" spc="25" dirty="0">
              <a:latin typeface="Arial"/>
              <a:cs typeface="Arial"/>
            </a:endParaRPr>
          </a:p>
          <a:p>
            <a:pPr marL="195580" marR="150495" indent="-182880">
              <a:lnSpc>
                <a:spcPct val="100000"/>
              </a:lnSpc>
              <a:spcBef>
                <a:spcPts val="600"/>
              </a:spcBef>
              <a:buClr>
                <a:srgbClr val="004337"/>
              </a:buClr>
              <a:buSzPct val="90000"/>
              <a:buChar char="•"/>
              <a:tabLst>
                <a:tab pos="195580" algn="l"/>
              </a:tabLst>
            </a:pPr>
            <a:r>
              <a:rPr lang="en-US" sz="1600" dirty="0">
                <a:latin typeface="Arial"/>
                <a:cs typeface="Arial"/>
              </a:rPr>
              <a:t>Royalties competitive structure: it changed from a fix percentage of 20% to a variable one according to the production volume. </a:t>
            </a:r>
            <a:endParaRPr sz="1600" dirty="0">
              <a:latin typeface="Arial"/>
              <a:cs typeface="Arial"/>
            </a:endParaRPr>
          </a:p>
          <a:p>
            <a:pPr marL="195580" marR="5080" indent="-182880">
              <a:lnSpc>
                <a:spcPct val="100000"/>
              </a:lnSpc>
              <a:spcBef>
                <a:spcPts val="600"/>
              </a:spcBef>
              <a:buClr>
                <a:srgbClr val="004337"/>
              </a:buClr>
              <a:buSzPct val="90000"/>
              <a:buChar char="•"/>
              <a:tabLst>
                <a:tab pos="195580" algn="l"/>
              </a:tabLst>
            </a:pPr>
            <a:r>
              <a:rPr lang="en-US" sz="1600" spc="5" dirty="0">
                <a:latin typeface="Arial"/>
                <a:cs typeface="Arial"/>
              </a:rPr>
              <a:t>Tax incentives: legal tax rate of 33% and deduction of 40% of the investment made for the tangible fix assets acquisition.</a:t>
            </a:r>
            <a:endParaRPr sz="1600" dirty="0">
              <a:latin typeface="Arial"/>
              <a:cs typeface="Arial"/>
            </a:endParaRPr>
          </a:p>
          <a:p>
            <a:pPr marL="195580" indent="-182880">
              <a:lnSpc>
                <a:spcPct val="100000"/>
              </a:lnSpc>
              <a:spcBef>
                <a:spcPts val="600"/>
              </a:spcBef>
              <a:buClr>
                <a:srgbClr val="004337"/>
              </a:buClr>
              <a:buSzPct val="90000"/>
              <a:buChar char="•"/>
              <a:tabLst>
                <a:tab pos="195580" algn="l"/>
              </a:tabLst>
            </a:pPr>
            <a:r>
              <a:rPr lang="en-US" sz="1600" spc="50" dirty="0">
                <a:latin typeface="Arial"/>
                <a:cs typeface="Arial"/>
              </a:rPr>
              <a:t>Government –Industry agreement </a:t>
            </a:r>
            <a:endParaRPr sz="1600" dirty="0">
              <a:latin typeface="Arial"/>
              <a:cs typeface="Arial"/>
            </a:endParaRPr>
          </a:p>
          <a:p>
            <a:pPr marL="195580" indent="-182880">
              <a:lnSpc>
                <a:spcPct val="100000"/>
              </a:lnSpc>
              <a:spcBef>
                <a:spcPts val="600"/>
              </a:spcBef>
              <a:buClr>
                <a:srgbClr val="004337"/>
              </a:buClr>
              <a:buSzPct val="90000"/>
              <a:buChar char="•"/>
              <a:tabLst>
                <a:tab pos="195580" algn="l"/>
              </a:tabLst>
            </a:pPr>
            <a:r>
              <a:rPr lang="en-US" sz="1600" spc="-10" dirty="0">
                <a:latin typeface="Arial"/>
                <a:cs typeface="Arial"/>
              </a:rPr>
              <a:t>Incentive to the private investment </a:t>
            </a:r>
            <a:endParaRPr sz="1600" dirty="0">
              <a:latin typeface="Arial"/>
              <a:cs typeface="Arial"/>
            </a:endParaRPr>
          </a:p>
        </p:txBody>
      </p:sp>
      <p:sp>
        <p:nvSpPr>
          <p:cNvPr id="4" name="3 Rectángulo"/>
          <p:cNvSpPr/>
          <p:nvPr/>
        </p:nvSpPr>
        <p:spPr>
          <a:xfrm>
            <a:off x="104952" y="-68406"/>
            <a:ext cx="8235007" cy="707886"/>
          </a:xfrm>
          <a:prstGeom prst="rect">
            <a:avLst/>
          </a:prstGeom>
          <a:solidFill>
            <a:schemeClr val="bg1"/>
          </a:solidFill>
        </p:spPr>
        <p:txBody>
          <a:bodyPr wrap="square">
            <a:spAutoFit/>
          </a:bodyPr>
          <a:lstStyle/>
          <a:p>
            <a:r>
              <a:rPr lang="en-US" sz="2000" spc="-35" dirty="0">
                <a:latin typeface="Arial Black" panose="020B0A04020102020204" pitchFamily="34" charset="0"/>
                <a:cs typeface="Arial" panose="020B0604020202020204" pitchFamily="34" charset="0"/>
              </a:rPr>
              <a:t>Colombia </a:t>
            </a:r>
            <a:r>
              <a:rPr lang="en-US" sz="2000" spc="-15" dirty="0">
                <a:latin typeface="Arial Black" panose="020B0A04020102020204" pitchFamily="34" charset="0"/>
                <a:cs typeface="Arial" panose="020B0604020202020204" pitchFamily="34" charset="0"/>
              </a:rPr>
              <a:t>developed a transformation in the sector that changed its perspective </a:t>
            </a:r>
            <a:endParaRPr lang="es-PE" sz="2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1930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69" t="12564" r="19952" b="7025"/>
          <a:stretch/>
        </p:blipFill>
        <p:spPr bwMode="auto">
          <a:xfrm>
            <a:off x="0" y="-45980"/>
            <a:ext cx="9721850" cy="690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47325"/>
            <a:ext cx="9049407" cy="707886"/>
          </a:xfrm>
          <a:prstGeom prst="rect">
            <a:avLst/>
          </a:prstGeom>
          <a:solidFill>
            <a:schemeClr val="bg1"/>
          </a:solidFill>
        </p:spPr>
        <p:txBody>
          <a:bodyPr wrap="square">
            <a:spAutoFit/>
          </a:bodyPr>
          <a:lstStyle/>
          <a:p>
            <a:r>
              <a:rPr lang="en-US" sz="2000" spc="95" dirty="0">
                <a:latin typeface="Arial Black" panose="020B0A04020102020204" pitchFamily="34" charset="0"/>
              </a:rPr>
              <a:t>The market opening allowed the growth in the contracts’ signing</a:t>
            </a:r>
            <a:endParaRPr lang="es-PE" sz="2000" dirty="0">
              <a:latin typeface="Arial Black" panose="020B0A04020102020204" pitchFamily="34" charset="0"/>
            </a:endParaRPr>
          </a:p>
        </p:txBody>
      </p:sp>
      <p:sp>
        <p:nvSpPr>
          <p:cNvPr id="6" name="object 39"/>
          <p:cNvSpPr txBox="1"/>
          <p:nvPr/>
        </p:nvSpPr>
        <p:spPr>
          <a:xfrm>
            <a:off x="815136" y="1402334"/>
            <a:ext cx="2259140" cy="830997"/>
          </a:xfrm>
          <a:prstGeom prst="rect">
            <a:avLst/>
          </a:prstGeom>
          <a:solidFill>
            <a:schemeClr val="bg1"/>
          </a:solidFill>
        </p:spPr>
        <p:txBody>
          <a:bodyPr vert="horz" wrap="square" lIns="0" tIns="0" rIns="0" bIns="0" rtlCol="0">
            <a:spAutoFit/>
          </a:bodyPr>
          <a:lstStyle/>
          <a:p>
            <a:pPr marL="12700">
              <a:lnSpc>
                <a:spcPct val="100000"/>
              </a:lnSpc>
            </a:pPr>
            <a:r>
              <a:rPr lang="en-US" sz="1800" spc="-5" dirty="0">
                <a:latin typeface="Arial"/>
                <a:cs typeface="Arial"/>
              </a:rPr>
              <a:t>Up to date the ANH has performed 7 rounds </a:t>
            </a:r>
            <a:endParaRPr lang="en-US" sz="1800" dirty="0">
              <a:latin typeface="Arial"/>
              <a:cs typeface="Arial"/>
            </a:endParaRPr>
          </a:p>
        </p:txBody>
      </p:sp>
      <p:sp>
        <p:nvSpPr>
          <p:cNvPr id="7" name="object 37"/>
          <p:cNvSpPr txBox="1"/>
          <p:nvPr/>
        </p:nvSpPr>
        <p:spPr>
          <a:xfrm>
            <a:off x="216401" y="5997143"/>
            <a:ext cx="8107792" cy="338554"/>
          </a:xfrm>
          <a:prstGeom prst="rect">
            <a:avLst/>
          </a:prstGeom>
          <a:solidFill>
            <a:schemeClr val="bg1"/>
          </a:solidFill>
        </p:spPr>
        <p:txBody>
          <a:bodyPr vert="horz" wrap="square" lIns="0" tIns="0" rIns="0" bIns="0" rtlCol="0">
            <a:spAutoFit/>
          </a:bodyPr>
          <a:lstStyle/>
          <a:p>
            <a:pPr marL="12700">
              <a:lnSpc>
                <a:spcPct val="100000"/>
              </a:lnSpc>
            </a:pPr>
            <a:r>
              <a:rPr sz="1100" spc="65" dirty="0">
                <a:latin typeface="Arial"/>
                <a:cs typeface="Arial"/>
              </a:rPr>
              <a:t>*/ </a:t>
            </a:r>
            <a:r>
              <a:rPr sz="1100" spc="-10" dirty="0">
                <a:latin typeface="Arial"/>
                <a:cs typeface="Arial"/>
              </a:rPr>
              <a:t>2010: </a:t>
            </a:r>
            <a:r>
              <a:rPr lang="en-US" sz="1100" spc="-20" dirty="0">
                <a:latin typeface="Arial"/>
                <a:cs typeface="Arial"/>
              </a:rPr>
              <a:t>For  the Colombia 2010 round, 78 blocks were assigned. The  signing of  these  contracts is: 68 contracts </a:t>
            </a:r>
            <a:r>
              <a:rPr lang="en-US" sz="1100" spc="-135" dirty="0">
                <a:latin typeface="Arial"/>
                <a:cs typeface="Arial"/>
              </a:rPr>
              <a:t>E&amp;P  </a:t>
            </a:r>
            <a:r>
              <a:rPr lang="en-US" sz="1100" spc="15" dirty="0">
                <a:latin typeface="Arial"/>
                <a:cs typeface="Arial"/>
              </a:rPr>
              <a:t>and  10 contracts TEA.</a:t>
            </a:r>
          </a:p>
        </p:txBody>
      </p:sp>
    </p:spTree>
    <p:extLst>
      <p:ext uri="{BB962C8B-B14F-4D97-AF65-F5344CB8AC3E}">
        <p14:creationId xmlns:p14="http://schemas.microsoft.com/office/powerpoint/2010/main" val="345611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29" t="17488" r="20192" b="3332"/>
          <a:stretch/>
        </p:blipFill>
        <p:spPr bwMode="auto">
          <a:xfrm>
            <a:off x="0" y="0"/>
            <a:ext cx="969840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0"/>
            <a:ext cx="8592207" cy="707886"/>
          </a:xfrm>
          <a:prstGeom prst="rect">
            <a:avLst/>
          </a:prstGeom>
          <a:solidFill>
            <a:schemeClr val="bg1"/>
          </a:solidFill>
        </p:spPr>
        <p:txBody>
          <a:bodyPr wrap="square">
            <a:spAutoFit/>
          </a:bodyPr>
          <a:lstStyle/>
          <a:p>
            <a:r>
              <a:rPr lang="en-US" sz="2000" spc="-105" dirty="0">
                <a:latin typeface="Arial Black" panose="020B0A04020102020204" pitchFamily="34" charset="0"/>
              </a:rPr>
              <a:t>We went from 12,5 million hectares assigned to 102 million hectares  in 8 years </a:t>
            </a:r>
            <a:endParaRPr lang="es-PE" sz="2000" dirty="0">
              <a:latin typeface="Arial Black" panose="020B0A04020102020204" pitchFamily="34" charset="0"/>
            </a:endParaRPr>
          </a:p>
        </p:txBody>
      </p:sp>
      <p:sp>
        <p:nvSpPr>
          <p:cNvPr id="6" name="object 4"/>
          <p:cNvSpPr txBox="1"/>
          <p:nvPr/>
        </p:nvSpPr>
        <p:spPr>
          <a:xfrm>
            <a:off x="423040" y="1083564"/>
            <a:ext cx="3297621" cy="276999"/>
          </a:xfrm>
          <a:prstGeom prst="rect">
            <a:avLst/>
          </a:prstGeom>
          <a:solidFill>
            <a:schemeClr val="bg1"/>
          </a:solidFill>
        </p:spPr>
        <p:txBody>
          <a:bodyPr vert="horz" wrap="square" lIns="0" tIns="0" rIns="0" bIns="0" rtlCol="0">
            <a:spAutoFit/>
          </a:bodyPr>
          <a:lstStyle/>
          <a:p>
            <a:pPr marL="12700">
              <a:lnSpc>
                <a:spcPct val="100000"/>
              </a:lnSpc>
            </a:pPr>
            <a:r>
              <a:rPr lang="es-PE" sz="1800" b="1" spc="-15" dirty="0">
                <a:latin typeface="Calibri"/>
                <a:cs typeface="Calibri"/>
              </a:rPr>
              <a:t>AREA ASSIGNED IN COLMBIA </a:t>
            </a:r>
            <a:endParaRPr sz="1800" dirty="0">
              <a:latin typeface="Calibri"/>
              <a:cs typeface="Calibri"/>
            </a:endParaRPr>
          </a:p>
        </p:txBody>
      </p:sp>
      <p:sp>
        <p:nvSpPr>
          <p:cNvPr id="7" name="object 5"/>
          <p:cNvSpPr txBox="1"/>
          <p:nvPr/>
        </p:nvSpPr>
        <p:spPr>
          <a:xfrm>
            <a:off x="5297214" y="2686050"/>
            <a:ext cx="3767957" cy="1661993"/>
          </a:xfrm>
          <a:prstGeom prst="rect">
            <a:avLst/>
          </a:prstGeom>
          <a:solidFill>
            <a:schemeClr val="bg1"/>
          </a:solidFill>
        </p:spPr>
        <p:txBody>
          <a:bodyPr vert="horz" wrap="square" lIns="0" tIns="0" rIns="0" bIns="0" rtlCol="0">
            <a:spAutoFit/>
          </a:bodyPr>
          <a:lstStyle/>
          <a:p>
            <a:pPr marL="12700" marR="5080" algn="just">
              <a:lnSpc>
                <a:spcPct val="100000"/>
              </a:lnSpc>
            </a:pPr>
            <a:r>
              <a:rPr lang="en-US" spc="25" dirty="0">
                <a:latin typeface="Arial"/>
                <a:cs typeface="Arial"/>
              </a:rPr>
              <a:t>Colombia has 164 million hectares. In the Colombia 2012 round, 109 blocks will be assigned (98 onshore and 11 offshore), which represent 13,5 million ha (8% in contracted area). </a:t>
            </a:r>
            <a:endParaRPr dirty="0">
              <a:latin typeface="Arial"/>
              <a:cs typeface="Arial"/>
            </a:endParaRPr>
          </a:p>
        </p:txBody>
      </p:sp>
    </p:spTree>
    <p:extLst>
      <p:ext uri="{BB962C8B-B14F-4D97-AF65-F5344CB8AC3E}">
        <p14:creationId xmlns:p14="http://schemas.microsoft.com/office/powerpoint/2010/main" val="126492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48" t="15025" r="20193" b="3744"/>
          <a:stretch/>
        </p:blipFill>
        <p:spPr bwMode="auto">
          <a:xfrm>
            <a:off x="0" y="19688"/>
            <a:ext cx="9721850" cy="683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8698" y="51247"/>
            <a:ext cx="9593152" cy="830997"/>
          </a:xfrm>
          <a:prstGeom prst="rect">
            <a:avLst/>
          </a:prstGeom>
          <a:solidFill>
            <a:schemeClr val="bg1"/>
          </a:solidFill>
        </p:spPr>
        <p:txBody>
          <a:bodyPr wrap="square">
            <a:spAutoFit/>
          </a:bodyPr>
          <a:lstStyle/>
          <a:p>
            <a:r>
              <a:rPr lang="en-US" sz="2400" spc="-20" dirty="0">
                <a:latin typeface="Arial Black" panose="020B0A04020102020204" pitchFamily="34" charset="0"/>
              </a:rPr>
              <a:t>In 2011, our seismic activity was 6 times higher than in 2003 </a:t>
            </a:r>
            <a:endParaRPr lang="es-PE" sz="2400" dirty="0">
              <a:latin typeface="Arial Black" panose="020B0A04020102020204" pitchFamily="34" charset="0"/>
            </a:endParaRPr>
          </a:p>
        </p:txBody>
      </p:sp>
      <p:sp>
        <p:nvSpPr>
          <p:cNvPr id="6" name="object 45"/>
          <p:cNvSpPr txBox="1"/>
          <p:nvPr/>
        </p:nvSpPr>
        <p:spPr>
          <a:xfrm>
            <a:off x="4203270" y="5468147"/>
            <a:ext cx="769302" cy="215444"/>
          </a:xfrm>
          <a:prstGeom prst="rect">
            <a:avLst/>
          </a:prstGeom>
          <a:solidFill>
            <a:schemeClr val="bg1"/>
          </a:solidFill>
        </p:spPr>
        <p:txBody>
          <a:bodyPr vert="horz" wrap="square" lIns="0" tIns="0" rIns="0" bIns="0" rtlCol="0">
            <a:spAutoFit/>
          </a:bodyPr>
          <a:lstStyle/>
          <a:p>
            <a:pPr marL="60960">
              <a:lnSpc>
                <a:spcPct val="100000"/>
              </a:lnSpc>
            </a:pPr>
            <a:r>
              <a:rPr sz="1400" b="1" spc="-20" dirty="0">
                <a:latin typeface="Arial"/>
                <a:cs typeface="Arial"/>
              </a:rPr>
              <a:t>Priva</a:t>
            </a:r>
            <a:r>
              <a:rPr lang="en-US" sz="1400" b="1" spc="-20" dirty="0">
                <a:latin typeface="Arial"/>
                <a:cs typeface="Arial"/>
              </a:rPr>
              <a:t>te</a:t>
            </a:r>
            <a:endParaRPr lang="en-US" sz="1400" b="1" dirty="0">
              <a:latin typeface="Arial"/>
              <a:cs typeface="Arial"/>
            </a:endParaRPr>
          </a:p>
        </p:txBody>
      </p:sp>
    </p:spTree>
    <p:extLst>
      <p:ext uri="{BB962C8B-B14F-4D97-AF65-F5344CB8AC3E}">
        <p14:creationId xmlns:p14="http://schemas.microsoft.com/office/powerpoint/2010/main" val="551576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2365</Words>
  <Application>Microsoft Office PowerPoint</Application>
  <PresentationFormat>Personalizado</PresentationFormat>
  <Paragraphs>327</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Arial Black</vt:lpstr>
      <vt:lpstr>Arial Narrow</vt:lpstr>
      <vt:lpstr>Calibri</vt:lpstr>
      <vt:lpstr>Calibri Light</vt:lpstr>
      <vt:lpstr>Times New Roman</vt:lpstr>
      <vt:lpstr>Trebuchet MS</vt:lpstr>
      <vt:lpstr>Tema de Office</vt:lpstr>
      <vt:lpstr>HYDROCARBON SECTOR IN COLOMBIA AND AN OVERVIEW   TO ECOPETROL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Luciana Muñoz</dc:creator>
  <cp:lastModifiedBy>Luciana Muñoz</cp:lastModifiedBy>
  <cp:revision>193</cp:revision>
  <dcterms:created xsi:type="dcterms:W3CDTF">2016-05-26T16:38:18Z</dcterms:created>
  <dcterms:modified xsi:type="dcterms:W3CDTF">2016-05-31T21:14:10Z</dcterms:modified>
</cp:coreProperties>
</file>